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5" r:id="rId2"/>
    <p:sldId id="268" r:id="rId3"/>
    <p:sldId id="269" r:id="rId4"/>
    <p:sldId id="267" r:id="rId5"/>
    <p:sldId id="270" r:id="rId6"/>
    <p:sldId id="271" r:id="rId7"/>
    <p:sldId id="272" r:id="rId8"/>
    <p:sldId id="273" r:id="rId9"/>
    <p:sldId id="274" r:id="rId10"/>
    <p:sldId id="275" r:id="rId11"/>
    <p:sldId id="276" r:id="rId12"/>
    <p:sldId id="277" r:id="rId13"/>
    <p:sldId id="279" r:id="rId14"/>
    <p:sldId id="280" r:id="rId15"/>
    <p:sldId id="281" r:id="rId16"/>
    <p:sldId id="282" r:id="rId17"/>
    <p:sldId id="283" r:id="rId18"/>
    <p:sldId id="284" r:id="rId19"/>
    <p:sldId id="285"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14" autoAdjust="0"/>
  </p:normalViewPr>
  <p:slideViewPr>
    <p:cSldViewPr>
      <p:cViewPr>
        <p:scale>
          <a:sx n="94" d="100"/>
          <a:sy n="94" d="100"/>
        </p:scale>
        <p:origin x="-128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E861A-A94B-4677-8D25-6F6F2D5B8D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B88DD3-B1BE-4F8B-BF79-BD7A5C62EBD5}">
      <dgm:prSet/>
      <dgm:spPr/>
      <dgm:t>
        <a:bodyPr/>
        <a:lstStyle/>
        <a:p>
          <a:r>
            <a:rPr lang="en-IN"/>
            <a:t>Original signal is recovered by reverse procedure.</a:t>
          </a:r>
          <a:endParaRPr lang="en-US"/>
        </a:p>
      </dgm:t>
    </dgm:pt>
    <dgm:pt modelId="{9E91C2EC-DE3A-44AF-AB62-8539094BF5FE}" type="parTrans" cxnId="{3C561C95-9ACC-4FBA-A39C-0E80352DAED7}">
      <dgm:prSet/>
      <dgm:spPr/>
      <dgm:t>
        <a:bodyPr/>
        <a:lstStyle/>
        <a:p>
          <a:endParaRPr lang="en-US"/>
        </a:p>
      </dgm:t>
    </dgm:pt>
    <dgm:pt modelId="{E63EFA6B-0B7B-42B1-8488-3A9CFE996E24}" type="sibTrans" cxnId="{3C561C95-9ACC-4FBA-A39C-0E80352DAED7}">
      <dgm:prSet/>
      <dgm:spPr/>
      <dgm:t>
        <a:bodyPr/>
        <a:lstStyle/>
        <a:p>
          <a:endParaRPr lang="en-US"/>
        </a:p>
      </dgm:t>
    </dgm:pt>
    <dgm:pt modelId="{ADD55CD4-B426-47CC-8FB7-8405940C4C63}">
      <dgm:prSet/>
      <dgm:spPr/>
      <dgm:t>
        <a:bodyPr/>
        <a:lstStyle/>
        <a:p>
          <a:r>
            <a:rPr lang="en-IN"/>
            <a:t>Probability of bit error</a:t>
          </a:r>
          <a:endParaRPr lang="en-US"/>
        </a:p>
      </dgm:t>
    </dgm:pt>
    <dgm:pt modelId="{67E6C9E4-8485-4BA2-931F-C8FA0508E05A}" type="parTrans" cxnId="{DF6717DB-6EA4-4638-96EC-6E343DD18782}">
      <dgm:prSet/>
      <dgm:spPr/>
      <dgm:t>
        <a:bodyPr/>
        <a:lstStyle/>
        <a:p>
          <a:endParaRPr lang="en-US"/>
        </a:p>
      </dgm:t>
    </dgm:pt>
    <dgm:pt modelId="{8E54056E-87F6-4A39-B146-894DF68FFDB4}" type="sibTrans" cxnId="{DF6717DB-6EA4-4638-96EC-6E343DD18782}">
      <dgm:prSet/>
      <dgm:spPr/>
      <dgm:t>
        <a:bodyPr/>
        <a:lstStyle/>
        <a:p>
          <a:endParaRPr lang="en-US"/>
        </a:p>
      </dgm:t>
    </dgm:pt>
    <dgm:pt modelId="{03DC4338-2157-465D-8AAC-78B62ACFD4C9}" type="pres">
      <dgm:prSet presAssocID="{143E861A-A94B-4677-8D25-6F6F2D5B8D6E}" presName="linear" presStyleCnt="0">
        <dgm:presLayoutVars>
          <dgm:animLvl val="lvl"/>
          <dgm:resizeHandles val="exact"/>
        </dgm:presLayoutVars>
      </dgm:prSet>
      <dgm:spPr/>
      <dgm:t>
        <a:bodyPr/>
        <a:lstStyle/>
        <a:p>
          <a:endParaRPr lang="en-IN"/>
        </a:p>
      </dgm:t>
    </dgm:pt>
    <dgm:pt modelId="{3DE51B74-3928-498B-8654-018214599635}" type="pres">
      <dgm:prSet presAssocID="{77B88DD3-B1BE-4F8B-BF79-BD7A5C62EBD5}" presName="parentText" presStyleLbl="node1" presStyleIdx="0" presStyleCnt="2">
        <dgm:presLayoutVars>
          <dgm:chMax val="0"/>
          <dgm:bulletEnabled val="1"/>
        </dgm:presLayoutVars>
      </dgm:prSet>
      <dgm:spPr/>
      <dgm:t>
        <a:bodyPr/>
        <a:lstStyle/>
        <a:p>
          <a:endParaRPr lang="en-IN"/>
        </a:p>
      </dgm:t>
    </dgm:pt>
    <dgm:pt modelId="{2E3A7735-8507-4B51-AA8E-1C90F0146DD4}" type="pres">
      <dgm:prSet presAssocID="{E63EFA6B-0B7B-42B1-8488-3A9CFE996E24}" presName="spacer" presStyleCnt="0"/>
      <dgm:spPr/>
    </dgm:pt>
    <dgm:pt modelId="{31E5E231-ECCC-4CE1-A3E4-3EFEE9B65A43}" type="pres">
      <dgm:prSet presAssocID="{ADD55CD4-B426-47CC-8FB7-8405940C4C63}" presName="parentText" presStyleLbl="node1" presStyleIdx="1" presStyleCnt="2">
        <dgm:presLayoutVars>
          <dgm:chMax val="0"/>
          <dgm:bulletEnabled val="1"/>
        </dgm:presLayoutVars>
      </dgm:prSet>
      <dgm:spPr/>
      <dgm:t>
        <a:bodyPr/>
        <a:lstStyle/>
        <a:p>
          <a:endParaRPr lang="en-IN"/>
        </a:p>
      </dgm:t>
    </dgm:pt>
  </dgm:ptLst>
  <dgm:cxnLst>
    <dgm:cxn modelId="{1788393B-C288-455D-8D8B-4F00F563E0A9}" type="presOf" srcId="{ADD55CD4-B426-47CC-8FB7-8405940C4C63}" destId="{31E5E231-ECCC-4CE1-A3E4-3EFEE9B65A43}" srcOrd="0" destOrd="0" presId="urn:microsoft.com/office/officeart/2005/8/layout/vList2"/>
    <dgm:cxn modelId="{3C561C95-9ACC-4FBA-A39C-0E80352DAED7}" srcId="{143E861A-A94B-4677-8D25-6F6F2D5B8D6E}" destId="{77B88DD3-B1BE-4F8B-BF79-BD7A5C62EBD5}" srcOrd="0" destOrd="0" parTransId="{9E91C2EC-DE3A-44AF-AB62-8539094BF5FE}" sibTransId="{E63EFA6B-0B7B-42B1-8488-3A9CFE996E24}"/>
    <dgm:cxn modelId="{7F74252A-8F9A-44D3-A76F-D8C5C06D6870}" type="presOf" srcId="{143E861A-A94B-4677-8D25-6F6F2D5B8D6E}" destId="{03DC4338-2157-465D-8AAC-78B62ACFD4C9}" srcOrd="0" destOrd="0" presId="urn:microsoft.com/office/officeart/2005/8/layout/vList2"/>
    <dgm:cxn modelId="{69AD117A-76E3-402B-9DB0-150C91F6B1B6}" type="presOf" srcId="{77B88DD3-B1BE-4F8B-BF79-BD7A5C62EBD5}" destId="{3DE51B74-3928-498B-8654-018214599635}" srcOrd="0" destOrd="0" presId="urn:microsoft.com/office/officeart/2005/8/layout/vList2"/>
    <dgm:cxn modelId="{DF6717DB-6EA4-4638-96EC-6E343DD18782}" srcId="{143E861A-A94B-4677-8D25-6F6F2D5B8D6E}" destId="{ADD55CD4-B426-47CC-8FB7-8405940C4C63}" srcOrd="1" destOrd="0" parTransId="{67E6C9E4-8485-4BA2-931F-C8FA0508E05A}" sibTransId="{8E54056E-87F6-4A39-B146-894DF68FFDB4}"/>
    <dgm:cxn modelId="{4730E637-67ED-4854-8D09-9BFE0187971C}" type="presParOf" srcId="{03DC4338-2157-465D-8AAC-78B62ACFD4C9}" destId="{3DE51B74-3928-498B-8654-018214599635}" srcOrd="0" destOrd="0" presId="urn:microsoft.com/office/officeart/2005/8/layout/vList2"/>
    <dgm:cxn modelId="{52C30781-2573-4E1B-9767-72D0139FC365}" type="presParOf" srcId="{03DC4338-2157-465D-8AAC-78B62ACFD4C9}" destId="{2E3A7735-8507-4B51-AA8E-1C90F0146DD4}" srcOrd="1" destOrd="0" presId="urn:microsoft.com/office/officeart/2005/8/layout/vList2"/>
    <dgm:cxn modelId="{12A682A4-B770-4E6E-A2E6-8A2FE1313F58}" type="presParOf" srcId="{03DC4338-2157-465D-8AAC-78B62ACFD4C9}" destId="{31E5E231-ECCC-4CE1-A3E4-3EFEE9B65A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51B74-3928-498B-8654-018214599635}">
      <dsp:nvSpPr>
        <dsp:cNvPr id="0" name=""/>
        <dsp:cNvSpPr/>
      </dsp:nvSpPr>
      <dsp:spPr>
        <a:xfrm>
          <a:off x="0" y="303209"/>
          <a:ext cx="8050087"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IN" sz="3000" kern="1200"/>
            <a:t>Original signal is recovered by reverse procedure.</a:t>
          </a:r>
          <a:endParaRPr lang="en-US" sz="3000" kern="1200"/>
        </a:p>
      </dsp:txBody>
      <dsp:txXfrm>
        <a:off x="35125" y="338334"/>
        <a:ext cx="7979837" cy="649299"/>
      </dsp:txXfrm>
    </dsp:sp>
    <dsp:sp modelId="{31E5E231-ECCC-4CE1-A3E4-3EFEE9B65A43}">
      <dsp:nvSpPr>
        <dsp:cNvPr id="0" name=""/>
        <dsp:cNvSpPr/>
      </dsp:nvSpPr>
      <dsp:spPr>
        <a:xfrm>
          <a:off x="0" y="1109159"/>
          <a:ext cx="8050087"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IN" sz="3000" kern="1200"/>
            <a:t>Probability of bit error</a:t>
          </a:r>
          <a:endParaRPr lang="en-US" sz="3000" kern="1200"/>
        </a:p>
      </dsp:txBody>
      <dsp:txXfrm>
        <a:off x="35125" y="1144284"/>
        <a:ext cx="7979837"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15CAF2-8757-4F82-9F41-1EDEFF93D8FD}" type="datetimeFigureOut">
              <a:rPr lang="en-IN" smtClean="0"/>
              <a:t>27-08-2024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41402-7BE7-4213-A6B2-7D2F0752345B}" type="slidenum">
              <a:rPr lang="en-IN" smtClean="0"/>
              <a:t>‹#›</a:t>
            </a:fld>
            <a:endParaRPr lang="en-IN"/>
          </a:p>
        </p:txBody>
      </p:sp>
    </p:spTree>
    <p:extLst>
      <p:ext uri="{BB962C8B-B14F-4D97-AF65-F5344CB8AC3E}">
        <p14:creationId xmlns:p14="http://schemas.microsoft.com/office/powerpoint/2010/main" val="88862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9DE007-1DB5-4B05-A6AF-8AE5C43CC5F5}" type="slidenum">
              <a:rPr lang="en-IN" smtClean="0"/>
              <a:t>29</a:t>
            </a:fld>
            <a:endParaRPr lang="en-IN"/>
          </a:p>
        </p:txBody>
      </p:sp>
    </p:spTree>
    <p:extLst>
      <p:ext uri="{BB962C8B-B14F-4D97-AF65-F5344CB8AC3E}">
        <p14:creationId xmlns:p14="http://schemas.microsoft.com/office/powerpoint/2010/main" val="333326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C41402-7BE7-4213-A6B2-7D2F0752345B}" type="slidenum">
              <a:rPr lang="en-IN" smtClean="0"/>
              <a:t>37</a:t>
            </a:fld>
            <a:endParaRPr lang="en-IN"/>
          </a:p>
        </p:txBody>
      </p:sp>
    </p:spTree>
    <p:extLst>
      <p:ext uri="{BB962C8B-B14F-4D97-AF65-F5344CB8AC3E}">
        <p14:creationId xmlns:p14="http://schemas.microsoft.com/office/powerpoint/2010/main" val="2205550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ADE020-A08B-4753-A264-0A9F670A96E8}"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3678641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ADE020-A08B-4753-A264-0A9F670A96E8}"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268974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ADE020-A08B-4753-A264-0A9F670A96E8}"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193613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ADE020-A08B-4753-A264-0A9F670A96E8}"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66091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E020-A08B-4753-A264-0A9F670A96E8}" type="datetimeFigureOut">
              <a:rPr lang="en-IN" smtClean="0"/>
              <a:t>27-08-2024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5401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ADE020-A08B-4753-A264-0A9F670A96E8}"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1772828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ADE020-A08B-4753-A264-0A9F670A96E8}" type="datetimeFigureOut">
              <a:rPr lang="en-IN" smtClean="0"/>
              <a:t>27-08-2024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351795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ADE020-A08B-4753-A264-0A9F670A96E8}" type="datetimeFigureOut">
              <a:rPr lang="en-IN" smtClean="0"/>
              <a:t>27-08-2024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247853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DE020-A08B-4753-A264-0A9F670A96E8}" type="datetimeFigureOut">
              <a:rPr lang="en-IN" smtClean="0"/>
              <a:t>27-08-2024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301523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E020-A08B-4753-A264-0A9F670A96E8}"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2321003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E020-A08B-4753-A264-0A9F670A96E8}" type="datetimeFigureOut">
              <a:rPr lang="en-IN" smtClean="0"/>
              <a:t>27-08-2024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C310C8-A713-4AA4-959C-50D22591E840}" type="slidenum">
              <a:rPr lang="en-IN" smtClean="0"/>
              <a:t>‹#›</a:t>
            </a:fld>
            <a:endParaRPr lang="en-IN"/>
          </a:p>
        </p:txBody>
      </p:sp>
    </p:spTree>
    <p:extLst>
      <p:ext uri="{BB962C8B-B14F-4D97-AF65-F5344CB8AC3E}">
        <p14:creationId xmlns:p14="http://schemas.microsoft.com/office/powerpoint/2010/main" val="1973589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E020-A08B-4753-A264-0A9F670A96E8}" type="datetimeFigureOut">
              <a:rPr lang="en-IN" smtClean="0"/>
              <a:t>27-08-2024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310C8-A713-4AA4-959C-50D22591E840}" type="slidenum">
              <a:rPr lang="en-IN" smtClean="0"/>
              <a:t>‹#›</a:t>
            </a:fld>
            <a:endParaRPr lang="en-IN"/>
          </a:p>
        </p:txBody>
      </p:sp>
    </p:spTree>
    <p:extLst>
      <p:ext uri="{BB962C8B-B14F-4D97-AF65-F5344CB8AC3E}">
        <p14:creationId xmlns:p14="http://schemas.microsoft.com/office/powerpoint/2010/main" val="176947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diagramLayout" Target="../diagrams/layout1.xml"/><Relationship Id="rId7"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solidFill>
                  <a:srgbClr val="0000FF"/>
                </a:solidFill>
              </a:rPr>
              <a:t>Constant envelope modulation</a:t>
            </a:r>
            <a:endParaRPr lang="en-IN" dirty="0">
              <a:solidFill>
                <a:srgbClr val="0000FF"/>
              </a:solidFill>
            </a:endParaRPr>
          </a:p>
        </p:txBody>
      </p:sp>
      <p:sp>
        <p:nvSpPr>
          <p:cNvPr id="5" name="Subtitle 4"/>
          <p:cNvSpPr>
            <a:spLocks noGrp="1"/>
          </p:cNvSpPr>
          <p:nvPr>
            <p:ph type="subTitle" idx="1"/>
          </p:nvPr>
        </p:nvSpPr>
        <p:spPr>
          <a:xfrm>
            <a:off x="1331640" y="3356992"/>
            <a:ext cx="6400800" cy="1752600"/>
          </a:xfrm>
        </p:spPr>
        <p:txBody>
          <a:bodyPr/>
          <a:lstStyle/>
          <a:p>
            <a:r>
              <a:rPr lang="en-IN" dirty="0" smtClean="0">
                <a:solidFill>
                  <a:srgbClr val="9900FF"/>
                </a:solidFill>
              </a:rPr>
              <a:t>BFSK, MSK &amp; GMSK</a:t>
            </a:r>
            <a:endParaRPr lang="en-IN" dirty="0">
              <a:solidFill>
                <a:srgbClr val="9900FF"/>
              </a:solidFill>
            </a:endParaRPr>
          </a:p>
        </p:txBody>
      </p:sp>
    </p:spTree>
    <p:extLst>
      <p:ext uri="{BB962C8B-B14F-4D97-AF65-F5344CB8AC3E}">
        <p14:creationId xmlns:p14="http://schemas.microsoft.com/office/powerpoint/2010/main" val="1680039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35"/>
          <a:stretch/>
        </p:blipFill>
        <p:spPr bwMode="auto">
          <a:xfrm>
            <a:off x="1143000" y="858838"/>
            <a:ext cx="6858000" cy="486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8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683"/>
          <a:stretch/>
        </p:blipFill>
        <p:spPr bwMode="auto">
          <a:xfrm>
            <a:off x="1143000" y="858838"/>
            <a:ext cx="6858000" cy="474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593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31"/>
          <a:stretch/>
        </p:blipFill>
        <p:spPr bwMode="auto">
          <a:xfrm>
            <a:off x="1143000" y="858838"/>
            <a:ext cx="6858000" cy="489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9825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58"/>
          <a:stretch/>
        </p:blipFill>
        <p:spPr bwMode="auto">
          <a:xfrm>
            <a:off x="1143000" y="858838"/>
            <a:ext cx="6858000" cy="495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77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068"/>
          <a:stretch/>
        </p:blipFill>
        <p:spPr bwMode="auto">
          <a:xfrm>
            <a:off x="1143000" y="858838"/>
            <a:ext cx="6858000" cy="431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61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999"/>
          <a:stretch/>
        </p:blipFill>
        <p:spPr bwMode="auto">
          <a:xfrm>
            <a:off x="1143000" y="858838"/>
            <a:ext cx="6858000" cy="488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05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smtClean="0">
                <a:solidFill>
                  <a:srgbClr val="0000FF"/>
                </a:solidFill>
              </a:rPr>
              <a:t>MSK </a:t>
            </a:r>
            <a:r>
              <a:rPr lang="en-IN" sz="3600" dirty="0" err="1" smtClean="0">
                <a:solidFill>
                  <a:srgbClr val="0000FF"/>
                </a:solidFill>
              </a:rPr>
              <a:t>sigificance</a:t>
            </a:r>
            <a:endParaRPr lang="en-IN" sz="3600" dirty="0">
              <a:solidFill>
                <a:srgbClr val="0000FF"/>
              </a:solidFill>
            </a:endParaRPr>
          </a:p>
        </p:txBody>
      </p:sp>
      <p:sp>
        <p:nvSpPr>
          <p:cNvPr id="3" name="TextBox 2"/>
          <p:cNvSpPr txBox="1"/>
          <p:nvPr/>
        </p:nvSpPr>
        <p:spPr>
          <a:xfrm>
            <a:off x="1403648" y="1196752"/>
            <a:ext cx="6208816" cy="2126864"/>
          </a:xfrm>
          <a:prstGeom prst="rect">
            <a:avLst/>
          </a:prstGeom>
          <a:noFill/>
        </p:spPr>
        <p:txBody>
          <a:bodyPr wrap="none" rtlCol="0">
            <a:spAutoFit/>
          </a:bodyPr>
          <a:lstStyle/>
          <a:p>
            <a:pPr marL="285750" indent="-285750">
              <a:lnSpc>
                <a:spcPct val="150000"/>
              </a:lnSpc>
              <a:buFont typeface="Wingdings" pitchFamily="2" charset="2"/>
              <a:buChar char="Ø"/>
            </a:pPr>
            <a:r>
              <a:rPr lang="en-IN" dirty="0" smtClean="0"/>
              <a:t>MSK has faster roll off due to smoother pulse function</a:t>
            </a:r>
          </a:p>
          <a:p>
            <a:pPr marL="285750" indent="-285750">
              <a:lnSpc>
                <a:spcPct val="150000"/>
              </a:lnSpc>
              <a:buFont typeface="Wingdings" pitchFamily="2" charset="2"/>
              <a:buChar char="Ø"/>
            </a:pPr>
            <a:r>
              <a:rPr lang="en-IN" dirty="0" smtClean="0"/>
              <a:t>Has no abrupt phase shifts at bit transitions</a:t>
            </a:r>
          </a:p>
          <a:p>
            <a:pPr marL="285750" indent="-285750">
              <a:lnSpc>
                <a:spcPct val="150000"/>
              </a:lnSpc>
              <a:buFont typeface="Wingdings" pitchFamily="2" charset="2"/>
              <a:buChar char="Ø"/>
            </a:pPr>
            <a:r>
              <a:rPr lang="en-IN" dirty="0" smtClean="0"/>
              <a:t>Does not raise out of band radiation levels</a:t>
            </a:r>
          </a:p>
          <a:p>
            <a:pPr marL="285750" indent="-285750">
              <a:lnSpc>
                <a:spcPct val="150000"/>
              </a:lnSpc>
              <a:buFont typeface="Wingdings" pitchFamily="2" charset="2"/>
              <a:buChar char="Ø"/>
            </a:pPr>
            <a:r>
              <a:rPr lang="en-IN" dirty="0" smtClean="0"/>
              <a:t>Due to constant amplitude, non-linear amplifiers can be used</a:t>
            </a:r>
          </a:p>
          <a:p>
            <a:pPr marL="285750" indent="-285750">
              <a:lnSpc>
                <a:spcPct val="150000"/>
              </a:lnSpc>
              <a:buFont typeface="Wingdings" pitchFamily="2" charset="2"/>
              <a:buChar char="Ø"/>
            </a:pPr>
            <a:r>
              <a:rPr lang="en-IN" dirty="0" smtClean="0"/>
              <a:t>Simple modulation and demodulation circuits.</a:t>
            </a:r>
            <a:endParaRPr lang="en-IN" dirty="0"/>
          </a:p>
        </p:txBody>
      </p:sp>
    </p:spTree>
    <p:extLst>
      <p:ext uri="{BB962C8B-B14F-4D97-AF65-F5344CB8AC3E}">
        <p14:creationId xmlns:p14="http://schemas.microsoft.com/office/powerpoint/2010/main" val="4033040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385"/>
          <a:stretch/>
        </p:blipFill>
        <p:spPr bwMode="auto">
          <a:xfrm>
            <a:off x="1143000" y="858838"/>
            <a:ext cx="6858000" cy="445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63688" y="4499247"/>
            <a:ext cx="1832553" cy="307777"/>
          </a:xfrm>
          <a:prstGeom prst="rect">
            <a:avLst/>
          </a:prstGeom>
          <a:noFill/>
        </p:spPr>
        <p:txBody>
          <a:bodyPr wrap="none" rtlCol="0">
            <a:spAutoFit/>
          </a:bodyPr>
          <a:lstStyle/>
          <a:p>
            <a:r>
              <a:rPr lang="en-IN" sz="1400" dirty="0" smtClean="0">
                <a:solidFill>
                  <a:srgbClr val="FF00FF"/>
                </a:solidFill>
              </a:rPr>
              <a:t>Pulse shaping function</a:t>
            </a:r>
            <a:endParaRPr lang="en-IN" sz="1400" dirty="0">
              <a:solidFill>
                <a:srgbClr val="FF00FF"/>
              </a:solidFill>
            </a:endParaRPr>
          </a:p>
        </p:txBody>
      </p:sp>
      <p:sp>
        <p:nvSpPr>
          <p:cNvPr id="3" name="TextBox 2"/>
          <p:cNvSpPr txBox="1"/>
          <p:nvPr/>
        </p:nvSpPr>
        <p:spPr>
          <a:xfrm>
            <a:off x="3923928" y="4990803"/>
            <a:ext cx="2228559" cy="338554"/>
          </a:xfrm>
          <a:prstGeom prst="rect">
            <a:avLst/>
          </a:prstGeom>
          <a:noFill/>
        </p:spPr>
        <p:txBody>
          <a:bodyPr wrap="none" rtlCol="0">
            <a:spAutoFit/>
          </a:bodyPr>
          <a:lstStyle/>
          <a:p>
            <a:r>
              <a:rPr lang="en-IN" sz="1600" dirty="0" smtClean="0">
                <a:solidFill>
                  <a:srgbClr val="9900FF"/>
                </a:solidFill>
              </a:rPr>
              <a:t>2 phase coherent signals</a:t>
            </a:r>
            <a:endParaRPr lang="en-IN" sz="1600" dirty="0">
              <a:solidFill>
                <a:srgbClr val="9900FF"/>
              </a:solidFill>
            </a:endParaRPr>
          </a:p>
        </p:txBody>
      </p:sp>
      <p:cxnSp>
        <p:nvCxnSpPr>
          <p:cNvPr id="5" name="Straight Arrow Connector 4"/>
          <p:cNvCxnSpPr/>
          <p:nvPr/>
        </p:nvCxnSpPr>
        <p:spPr>
          <a:xfrm>
            <a:off x="3995936" y="3573016"/>
            <a:ext cx="792088" cy="1417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67944" y="4653135"/>
            <a:ext cx="576064" cy="4320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172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180"/>
          <a:stretch/>
        </p:blipFill>
        <p:spPr bwMode="auto">
          <a:xfrm>
            <a:off x="1143000" y="858838"/>
            <a:ext cx="6858000" cy="4774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952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87"/>
          <a:stretch/>
        </p:blipFill>
        <p:spPr bwMode="auto">
          <a:xfrm>
            <a:off x="1143000" y="858838"/>
            <a:ext cx="6858000" cy="498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335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00FF"/>
                </a:solidFill>
              </a:rPr>
              <a:t>Introduction </a:t>
            </a:r>
            <a:endParaRPr lang="en-IN" dirty="0">
              <a:solidFill>
                <a:srgbClr val="0000FF"/>
              </a:solidFill>
            </a:endParaRPr>
          </a:p>
        </p:txBody>
      </p:sp>
      <p:sp>
        <p:nvSpPr>
          <p:cNvPr id="3" name="Content Placeholder 2"/>
          <p:cNvSpPr>
            <a:spLocks noGrp="1"/>
          </p:cNvSpPr>
          <p:nvPr>
            <p:ph idx="1"/>
          </p:nvPr>
        </p:nvSpPr>
        <p:spPr>
          <a:xfrm>
            <a:off x="467544" y="1124744"/>
            <a:ext cx="8352928" cy="4525963"/>
          </a:xfrm>
        </p:spPr>
        <p:txBody>
          <a:bodyPr>
            <a:normAutofit lnSpcReduction="10000"/>
          </a:bodyPr>
          <a:lstStyle/>
          <a:p>
            <a:pPr algn="just"/>
            <a:r>
              <a:rPr lang="en-IN" sz="2400" dirty="0" smtClean="0">
                <a:solidFill>
                  <a:srgbClr val="FF0000"/>
                </a:solidFill>
              </a:rPr>
              <a:t>Non-linear modulation </a:t>
            </a:r>
            <a:r>
              <a:rPr lang="en-IN" sz="2400" dirty="0" smtClean="0"/>
              <a:t>:  constant carrier amplitude regardless of variations in m(t).</a:t>
            </a:r>
          </a:p>
          <a:p>
            <a:pPr algn="just"/>
            <a:r>
              <a:rPr lang="en-IN" sz="2400" dirty="0" smtClean="0">
                <a:solidFill>
                  <a:srgbClr val="9900FF"/>
                </a:solidFill>
              </a:rPr>
              <a:t>Improved power efficiency </a:t>
            </a:r>
            <a:r>
              <a:rPr lang="en-IN" sz="2400" dirty="0" smtClean="0"/>
              <a:t>without degradation in the occupied spectrum.</a:t>
            </a:r>
          </a:p>
          <a:p>
            <a:pPr algn="just"/>
            <a:r>
              <a:rPr lang="en-IN" sz="2400" dirty="0" smtClean="0"/>
              <a:t>Use power efficient </a:t>
            </a:r>
            <a:r>
              <a:rPr lang="en-IN" sz="2400" dirty="0" smtClean="0">
                <a:solidFill>
                  <a:srgbClr val="9900FF"/>
                </a:solidFill>
              </a:rPr>
              <a:t>class C amplifiers </a:t>
            </a:r>
            <a:r>
              <a:rPr lang="en-IN" sz="2400" dirty="0" smtClean="0"/>
              <a:t>(non-linear)</a:t>
            </a:r>
          </a:p>
          <a:p>
            <a:pPr algn="just"/>
            <a:r>
              <a:rPr lang="en-IN" sz="2400" dirty="0" smtClean="0">
                <a:solidFill>
                  <a:srgbClr val="FF0000"/>
                </a:solidFill>
              </a:rPr>
              <a:t>Low out of band radiation </a:t>
            </a:r>
            <a:r>
              <a:rPr lang="en-IN" sz="2400" dirty="0" smtClean="0"/>
              <a:t>(-60 dB to -70 dB)</a:t>
            </a:r>
          </a:p>
          <a:p>
            <a:pPr algn="just"/>
            <a:r>
              <a:rPr lang="en-IN" sz="2400" dirty="0" smtClean="0"/>
              <a:t>Use limiter discriminator detection</a:t>
            </a:r>
          </a:p>
          <a:p>
            <a:pPr marL="0" indent="0" algn="just">
              <a:buNone/>
            </a:pPr>
            <a:r>
              <a:rPr lang="en-IN" sz="2400" dirty="0"/>
              <a:t> </a:t>
            </a:r>
            <a:r>
              <a:rPr lang="en-IN" sz="2400" dirty="0" smtClean="0">
                <a:sym typeface="Wingdings" pitchFamily="2" charset="2"/>
              </a:rPr>
              <a:t> simplified receiver design</a:t>
            </a:r>
          </a:p>
          <a:p>
            <a:pPr marL="0" indent="0" algn="just">
              <a:buNone/>
            </a:pPr>
            <a:r>
              <a:rPr lang="en-IN" sz="2400" dirty="0" smtClean="0">
                <a:solidFill>
                  <a:srgbClr val="FF0000"/>
                </a:solidFill>
                <a:sym typeface="Wingdings" pitchFamily="2" charset="2"/>
              </a:rPr>
              <a:t>High immune against random FM noise and fluctuations </a:t>
            </a:r>
            <a:r>
              <a:rPr lang="en-IN" sz="2400" dirty="0" smtClean="0">
                <a:sym typeface="Wingdings" pitchFamily="2" charset="2"/>
              </a:rPr>
              <a:t>from Rayleigh fading</a:t>
            </a:r>
          </a:p>
          <a:p>
            <a:pPr algn="just"/>
            <a:r>
              <a:rPr lang="en-IN" sz="2400" dirty="0">
                <a:sym typeface="Wingdings" pitchFamily="2" charset="2"/>
              </a:rPr>
              <a:t> </a:t>
            </a:r>
            <a:r>
              <a:rPr lang="en-IN" sz="2400" dirty="0" smtClean="0">
                <a:solidFill>
                  <a:srgbClr val="FF00FF"/>
                </a:solidFill>
                <a:sym typeface="Wingdings" pitchFamily="2" charset="2"/>
              </a:rPr>
              <a:t>larger occupied bandwidth </a:t>
            </a:r>
            <a:r>
              <a:rPr lang="en-IN" sz="2400" dirty="0" smtClean="0">
                <a:sym typeface="Wingdings" pitchFamily="2" charset="2"/>
              </a:rPr>
              <a:t>than linear modulation</a:t>
            </a:r>
            <a:endParaRPr lang="en-IN" sz="2400" dirty="0"/>
          </a:p>
        </p:txBody>
      </p:sp>
    </p:spTree>
    <p:extLst>
      <p:ext uri="{BB962C8B-B14F-4D97-AF65-F5344CB8AC3E}">
        <p14:creationId xmlns:p14="http://schemas.microsoft.com/office/powerpoint/2010/main" val="3591881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35"/>
          <a:stretch/>
        </p:blipFill>
        <p:spPr bwMode="auto">
          <a:xfrm>
            <a:off x="1143000" y="858838"/>
            <a:ext cx="6858000" cy="486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12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702"/>
          <a:stretch/>
        </p:blipFill>
        <p:spPr bwMode="auto">
          <a:xfrm>
            <a:off x="1143000" y="858838"/>
            <a:ext cx="6858000" cy="459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854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0597"/>
          <a:stretch/>
        </p:blipFill>
        <p:spPr bwMode="auto">
          <a:xfrm>
            <a:off x="1143000" y="858838"/>
            <a:ext cx="6858000" cy="408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722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31"/>
          <a:stretch/>
        </p:blipFill>
        <p:spPr bwMode="auto">
          <a:xfrm>
            <a:off x="1143000" y="858838"/>
            <a:ext cx="6858000" cy="489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778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31"/>
          <a:stretch/>
        </p:blipFill>
        <p:spPr bwMode="auto">
          <a:xfrm>
            <a:off x="1143000" y="858838"/>
            <a:ext cx="6858000" cy="489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552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689"/>
          <a:stretch/>
        </p:blipFill>
        <p:spPr bwMode="auto">
          <a:xfrm>
            <a:off x="1143000" y="858838"/>
            <a:ext cx="6858000" cy="4696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313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223"/>
          <a:stretch/>
        </p:blipFill>
        <p:spPr bwMode="auto">
          <a:xfrm>
            <a:off x="1143000" y="858838"/>
            <a:ext cx="6858000" cy="441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098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60648"/>
            <a:ext cx="5904656" cy="442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221088"/>
            <a:ext cx="6486525" cy="227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225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27"/>
          <a:stretch/>
        </p:blipFill>
        <p:spPr bwMode="auto">
          <a:xfrm>
            <a:off x="1143000" y="857250"/>
            <a:ext cx="6858000" cy="495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234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754789-53F0-ABE9-6103-989B4A9F3062}"/>
              </a:ext>
            </a:extLst>
          </p:cNvPr>
          <p:cNvSpPr>
            <a:spLocks noGrp="1"/>
          </p:cNvSpPr>
          <p:nvPr>
            <p:ph type="title"/>
          </p:nvPr>
        </p:nvSpPr>
        <p:spPr>
          <a:xfrm>
            <a:off x="457200" y="274638"/>
            <a:ext cx="8229600" cy="778098"/>
          </a:xfrm>
        </p:spPr>
        <p:txBody>
          <a:bodyPr>
            <a:normAutofit/>
          </a:bodyPr>
          <a:lstStyle/>
          <a:p>
            <a:r>
              <a:rPr lang="en-IN" sz="3600" dirty="0">
                <a:solidFill>
                  <a:srgbClr val="0000FF"/>
                </a:solidFill>
              </a:rPr>
              <a:t>Differential PSK encoding (DPSK)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D1DD6EF-7AB9-BF42-442C-0F1E34D59B83}"/>
                  </a:ext>
                </a:extLst>
              </p:cNvPr>
              <p:cNvSpPr>
                <a:spLocks noGrp="1"/>
              </p:cNvSpPr>
              <p:nvPr>
                <p:ph idx="1"/>
              </p:nvPr>
            </p:nvSpPr>
            <p:spPr>
              <a:xfrm>
                <a:off x="455755" y="980728"/>
                <a:ext cx="8229600" cy="4525963"/>
              </a:xfrm>
            </p:spPr>
            <p:txBody>
              <a:bodyPr>
                <a:normAutofit/>
              </a:bodyPr>
              <a:lstStyle/>
              <a:p>
                <a:r>
                  <a:rPr lang="en-US" sz="2000" dirty="0"/>
                  <a:t> DPSK is a </a:t>
                </a:r>
                <a:r>
                  <a:rPr lang="en-US" sz="2000" dirty="0">
                    <a:solidFill>
                      <a:srgbClr val="FF0000"/>
                    </a:solidFill>
                  </a:rPr>
                  <a:t>non</a:t>
                </a:r>
                <a:r>
                  <a:rPr lang="en-US" sz="2000" dirty="0"/>
                  <a:t> </a:t>
                </a:r>
                <a:r>
                  <a:rPr lang="en-US" sz="2000" dirty="0">
                    <a:solidFill>
                      <a:srgbClr val="FF0000"/>
                    </a:solidFill>
                  </a:rPr>
                  <a:t>coherent form of PSK </a:t>
                </a:r>
              </a:p>
              <a:p>
                <a:pPr lvl="1"/>
                <a:r>
                  <a:rPr lang="en-US" sz="2000" dirty="0"/>
                  <a:t>avoids the need of coherent reference signal at the receiver</a:t>
                </a:r>
              </a:p>
              <a:p>
                <a:pPr lvl="1"/>
                <a:r>
                  <a:rPr lang="en-US" sz="2000" dirty="0"/>
                  <a:t>easy and cheap to build </a:t>
                </a:r>
              </a:p>
              <a:p>
                <a:r>
                  <a:rPr lang="en-US" sz="2000" dirty="0"/>
                  <a:t>Input binary sequence is first differentially encoded and then modulated using a BPSK modulator.</a:t>
                </a:r>
              </a:p>
              <a:p>
                <a:r>
                  <a:rPr lang="en-US" sz="2000" dirty="0"/>
                  <a:t>The differentially encoded sequence is generated from the input binary sequence by using a modulo-2 sum.</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a:rPr>
                          </m:ctrlPr>
                        </m:sSubPr>
                        <m:e>
                          <m:r>
                            <a:rPr lang="en-IN" sz="2000" b="0" i="1" smtClean="0">
                              <a:solidFill>
                                <a:srgbClr val="FF0000"/>
                              </a:solidFill>
                              <a:latin typeface="Cambria Math" panose="02040503050406030204" pitchFamily="18" charset="0"/>
                            </a:rPr>
                            <m:t>𝑑</m:t>
                          </m:r>
                        </m:e>
                        <m:sub>
                          <m:r>
                            <a:rPr lang="en-IN" sz="2000" b="0" i="1" smtClean="0">
                              <a:solidFill>
                                <a:srgbClr val="FF0000"/>
                              </a:solidFill>
                              <a:latin typeface="Cambria Math" panose="02040503050406030204" pitchFamily="18" charset="0"/>
                            </a:rPr>
                            <m:t>𝑘</m:t>
                          </m:r>
                        </m:sub>
                      </m:sSub>
                      <m:r>
                        <a:rPr lang="en-IN" sz="2000" b="0" i="1" smtClean="0">
                          <a:solidFill>
                            <a:srgbClr val="FF0000"/>
                          </a:solidFill>
                          <a:latin typeface="Cambria Math" panose="02040503050406030204" pitchFamily="18" charset="0"/>
                        </a:rPr>
                        <m:t>=</m:t>
                      </m:r>
                      <m:acc>
                        <m:accPr>
                          <m:chr m:val="̅"/>
                          <m:ctrlPr>
                            <a:rPr lang="en-IN" sz="2000" b="0" i="1" smtClean="0">
                              <a:solidFill>
                                <a:srgbClr val="FF0000"/>
                              </a:solidFill>
                              <a:latin typeface="Cambria Math"/>
                            </a:rPr>
                          </m:ctrlPr>
                        </m:accPr>
                        <m:e>
                          <m:sSub>
                            <m:sSubPr>
                              <m:ctrlPr>
                                <a:rPr lang="en-IN" sz="2000" b="0" i="1" smtClean="0">
                                  <a:solidFill>
                                    <a:srgbClr val="FF0000"/>
                                  </a:solidFill>
                                  <a:latin typeface="Cambria Math"/>
                                </a:rPr>
                              </m:ctrlPr>
                            </m:sSubPr>
                            <m:e>
                              <m:r>
                                <a:rPr lang="en-IN" sz="2000" b="0" i="1" smtClean="0">
                                  <a:solidFill>
                                    <a:srgbClr val="FF0000"/>
                                  </a:solidFill>
                                  <a:latin typeface="Cambria Math" panose="02040503050406030204" pitchFamily="18" charset="0"/>
                                </a:rPr>
                                <m:t>𝑚</m:t>
                              </m:r>
                            </m:e>
                            <m:sub>
                              <m:r>
                                <a:rPr lang="en-IN" sz="2000" b="0" i="1" smtClean="0">
                                  <a:solidFill>
                                    <a:srgbClr val="FF0000"/>
                                  </a:solidFill>
                                  <a:latin typeface="Cambria Math" panose="02040503050406030204" pitchFamily="18" charset="0"/>
                                </a:rPr>
                                <m:t>𝑘</m:t>
                              </m:r>
                            </m:sub>
                          </m:sSub>
                          <m:r>
                            <a:rPr lang="en-IN" sz="2000" b="0" i="1" smtClean="0">
                              <a:solidFill>
                                <a:srgbClr val="FF0000"/>
                              </a:solidFill>
                              <a:latin typeface="Cambria Math" panose="02040503050406030204" pitchFamily="18" charset="0"/>
                              <a:ea typeface="Cambria Math" panose="02040503050406030204" pitchFamily="18" charset="0"/>
                            </a:rPr>
                            <m:t>⨁</m:t>
                          </m:r>
                          <m:sSub>
                            <m:sSubPr>
                              <m:ctrlPr>
                                <a:rPr lang="en-IN" sz="2000" i="1">
                                  <a:solidFill>
                                    <a:srgbClr val="FF0000"/>
                                  </a:solidFill>
                                  <a:latin typeface="Cambria Math"/>
                                </a:rPr>
                              </m:ctrlPr>
                            </m:sSubPr>
                            <m:e>
                              <m:r>
                                <a:rPr lang="en-IN" sz="2000" b="0" i="1" smtClean="0">
                                  <a:solidFill>
                                    <a:srgbClr val="FF0000"/>
                                  </a:solidFill>
                                  <a:latin typeface="Cambria Math" panose="02040503050406030204" pitchFamily="18" charset="0"/>
                                </a:rPr>
                                <m:t>𝑑</m:t>
                              </m:r>
                            </m:e>
                            <m:sub>
                              <m:r>
                                <a:rPr lang="en-IN" sz="2000" i="1">
                                  <a:solidFill>
                                    <a:srgbClr val="FF0000"/>
                                  </a:solidFill>
                                  <a:latin typeface="Cambria Math" panose="02040503050406030204" pitchFamily="18" charset="0"/>
                                </a:rPr>
                                <m:t>𝑘</m:t>
                              </m:r>
                              <m:r>
                                <a:rPr lang="en-IN" sz="2000" b="0" i="1" smtClean="0">
                                  <a:solidFill>
                                    <a:srgbClr val="FF0000"/>
                                  </a:solidFill>
                                  <a:latin typeface="Cambria Math" panose="02040503050406030204" pitchFamily="18" charset="0"/>
                                </a:rPr>
                                <m:t>−</m:t>
                              </m:r>
                              <m:r>
                                <a:rPr lang="en-IN" sz="2000" b="0" i="1" smtClean="0">
                                  <a:solidFill>
                                    <a:srgbClr val="FF0000"/>
                                  </a:solidFill>
                                  <a:latin typeface="Cambria Math" panose="02040503050406030204" pitchFamily="18" charset="0"/>
                                </a:rPr>
                                <m:t>1</m:t>
                              </m:r>
                            </m:sub>
                          </m:sSub>
                        </m:e>
                      </m:acc>
                    </m:oMath>
                  </m:oMathPara>
                </a14:m>
                <a:endParaRPr lang="en-US" sz="2000" dirty="0"/>
              </a:p>
              <a:p>
                <a14:m>
                  <m:oMath xmlns:m="http://schemas.openxmlformats.org/officeDocument/2006/math">
                    <m:sSub>
                      <m:sSubPr>
                        <m:ctrlPr>
                          <a:rPr lang="en-US" sz="2000" i="1" smtClean="0">
                            <a:latin typeface="Cambria Math"/>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𝑘</m:t>
                        </m:r>
                      </m:sub>
                    </m:sSub>
                    <m:r>
                      <a:rPr lang="en-IN" sz="2000" b="0" i="1" smtClean="0">
                        <a:latin typeface="Cambria Math" panose="02040503050406030204" pitchFamily="18" charset="0"/>
                      </a:rPr>
                      <m:t> </m:t>
                    </m:r>
                  </m:oMath>
                </a14:m>
                <a:r>
                  <a:rPr lang="en-US" sz="2000" dirty="0"/>
                  <a:t>- unchanged from previous symbol, if </a:t>
                </a:r>
                <a14:m>
                  <m:oMath xmlns:m="http://schemas.openxmlformats.org/officeDocument/2006/math">
                    <m:sSub>
                      <m:sSubPr>
                        <m:ctrlPr>
                          <a:rPr lang="en-IN" sz="2000" i="1" smtClean="0">
                            <a:latin typeface="Cambria Math"/>
                          </a:rPr>
                        </m:ctrlPr>
                      </m:sSubPr>
                      <m:e>
                        <m:r>
                          <a:rPr lang="en-IN" sz="2000" i="1">
                            <a:latin typeface="Cambria Math" panose="02040503050406030204" pitchFamily="18" charset="0"/>
                          </a:rPr>
                          <m:t>𝑚</m:t>
                        </m:r>
                      </m:e>
                      <m:sub>
                        <m:r>
                          <a:rPr lang="en-IN" sz="2000" i="1">
                            <a:latin typeface="Cambria Math" panose="02040503050406030204" pitchFamily="18" charset="0"/>
                          </a:rPr>
                          <m:t>𝑘</m:t>
                        </m:r>
                      </m:sub>
                    </m:sSub>
                    <m:r>
                      <a:rPr lang="en-IN" sz="2000" b="0" i="1" smtClean="0">
                        <a:latin typeface="Cambria Math" panose="02040503050406030204" pitchFamily="18" charset="0"/>
                      </a:rPr>
                      <m:t>=</m:t>
                    </m:r>
                    <m:r>
                      <a:rPr lang="en-IN" sz="2000" b="0" i="1" smtClean="0">
                        <a:latin typeface="Cambria Math" panose="02040503050406030204" pitchFamily="18" charset="0"/>
                      </a:rPr>
                      <m:t>1</m:t>
                    </m:r>
                  </m:oMath>
                </a14:m>
                <a:endParaRPr lang="en-US" sz="2000" dirty="0"/>
              </a:p>
              <a:p>
                <a14:m>
                  <m:oMath xmlns:m="http://schemas.openxmlformats.org/officeDocument/2006/math">
                    <m:sSub>
                      <m:sSubPr>
                        <m:ctrlPr>
                          <a:rPr lang="en-US" sz="2000" i="1" smtClean="0">
                            <a:latin typeface="Cambria Math"/>
                          </a:rPr>
                        </m:ctrlPr>
                      </m:sSubPr>
                      <m:e>
                        <m:r>
                          <a:rPr lang="en-IN" sz="2000" b="0" i="1" smtClean="0">
                            <a:latin typeface="Cambria Math" panose="02040503050406030204" pitchFamily="18" charset="0"/>
                          </a:rPr>
                          <m:t>𝑑</m:t>
                        </m:r>
                      </m:e>
                      <m:sub>
                        <m:r>
                          <a:rPr lang="en-IN" sz="2000" b="0" i="1" smtClean="0">
                            <a:latin typeface="Cambria Math" panose="02040503050406030204" pitchFamily="18" charset="0"/>
                          </a:rPr>
                          <m:t>𝑘</m:t>
                        </m:r>
                      </m:sub>
                    </m:sSub>
                    <m:r>
                      <a:rPr lang="en-IN" sz="2000" b="0" i="1" smtClean="0">
                        <a:latin typeface="Cambria Math" panose="02040503050406030204" pitchFamily="18" charset="0"/>
                      </a:rPr>
                      <m:t> </m:t>
                    </m:r>
                  </m:oMath>
                </a14:m>
                <a:r>
                  <a:rPr lang="en-US" sz="2000" dirty="0"/>
                  <a:t>- toggle, if </a:t>
                </a:r>
                <a14:m>
                  <m:oMath xmlns:m="http://schemas.openxmlformats.org/officeDocument/2006/math">
                    <m:sSub>
                      <m:sSubPr>
                        <m:ctrlPr>
                          <a:rPr lang="en-IN" sz="2000" i="1" smtClean="0">
                            <a:latin typeface="Cambria Math"/>
                          </a:rPr>
                        </m:ctrlPr>
                      </m:sSubPr>
                      <m:e>
                        <m:r>
                          <a:rPr lang="en-IN" sz="2000" i="1">
                            <a:latin typeface="Cambria Math" panose="02040503050406030204" pitchFamily="18" charset="0"/>
                          </a:rPr>
                          <m:t>𝑚</m:t>
                        </m:r>
                      </m:e>
                      <m:sub>
                        <m:r>
                          <a:rPr lang="en-IN" sz="2000" i="1">
                            <a:latin typeface="Cambria Math" panose="02040503050406030204" pitchFamily="18" charset="0"/>
                          </a:rPr>
                          <m:t>𝑘</m:t>
                        </m:r>
                      </m:sub>
                    </m:sSub>
                    <m:r>
                      <a:rPr lang="en-IN" sz="2000" b="0" i="1" smtClean="0">
                        <a:latin typeface="Cambria Math" panose="02040503050406030204" pitchFamily="18" charset="0"/>
                      </a:rPr>
                      <m:t>=</m:t>
                    </m:r>
                    <m:r>
                      <a:rPr lang="en-IN" sz="2000" b="0" i="1" smtClean="0">
                        <a:latin typeface="Cambria Math" panose="02040503050406030204" pitchFamily="18" charset="0"/>
                      </a:rPr>
                      <m:t>0</m:t>
                    </m:r>
                  </m:oMath>
                </a14:m>
                <a:endParaRPr lang="en-US" sz="2000" dirty="0"/>
              </a:p>
              <a:p>
                <a:endParaRPr lang="en-US" sz="2000" dirty="0"/>
              </a:p>
              <a:p>
                <a:endParaRPr lang="en-IN" sz="2000" dirty="0"/>
              </a:p>
            </p:txBody>
          </p:sp>
        </mc:Choice>
        <mc:Fallback xmlns="">
          <p:sp>
            <p:nvSpPr>
              <p:cNvPr id="3" name="Content Placeholder 2">
                <a:extLst>
                  <a:ext uri="{FF2B5EF4-FFF2-40B4-BE49-F238E27FC236}">
                    <a16:creationId xmlns:a16="http://schemas.microsoft.com/office/drawing/2014/main" xmlns:a14="http://schemas.microsoft.com/office/drawing/2010/main" xmlns="" id="{0D1DD6EF-7AB9-BF42-442C-0F1E34D59B83}"/>
                  </a:ext>
                </a:extLst>
              </p:cNvPr>
              <p:cNvSpPr>
                <a:spLocks noGrp="1" noRot="1" noChangeAspect="1" noMove="1" noResize="1" noEditPoints="1" noAdjustHandles="1" noChangeArrowheads="1" noChangeShapeType="1" noTextEdit="1"/>
              </p:cNvSpPr>
              <p:nvPr>
                <p:ph idx="1"/>
              </p:nvPr>
            </p:nvSpPr>
            <p:spPr>
              <a:xfrm>
                <a:off x="455755" y="980728"/>
                <a:ext cx="8229600" cy="4525963"/>
              </a:xfrm>
              <a:blipFill rotWithShape="1">
                <a:blip r:embed="rId3"/>
                <a:stretch>
                  <a:fillRect l="-815" t="-674" b="-4313"/>
                </a:stretch>
              </a:blipFill>
            </p:spPr>
            <p:txBody>
              <a:bodyPr/>
              <a:lstStyle/>
              <a:p>
                <a:r>
                  <a:rPr lang="en-IN">
                    <a:noFill/>
                  </a:rPr>
                  <a:t> </a:t>
                </a:r>
              </a:p>
            </p:txBody>
          </p:sp>
        </mc:Fallback>
      </mc:AlternateContent>
      <p:grpSp>
        <p:nvGrpSpPr>
          <p:cNvPr id="22" name="Group 21">
            <a:extLst>
              <a:ext uri="{FF2B5EF4-FFF2-40B4-BE49-F238E27FC236}">
                <a16:creationId xmlns="" xmlns:a16="http://schemas.microsoft.com/office/drawing/2014/main" id="{EF4B7614-9A8E-67FA-A3AB-41F5E9FABDEC}"/>
              </a:ext>
            </a:extLst>
          </p:cNvPr>
          <p:cNvGrpSpPr/>
          <p:nvPr/>
        </p:nvGrpSpPr>
        <p:grpSpPr>
          <a:xfrm>
            <a:off x="734888" y="4937331"/>
            <a:ext cx="8409112" cy="1798102"/>
            <a:chOff x="734888" y="4937331"/>
            <a:chExt cx="8409112" cy="1798102"/>
          </a:xfrm>
        </p:grpSpPr>
        <p:pic>
          <p:nvPicPr>
            <p:cNvPr id="4" name="Picture 5" descr="T6_1">
              <a:extLst>
                <a:ext uri="{FF2B5EF4-FFF2-40B4-BE49-F238E27FC236}">
                  <a16:creationId xmlns="" xmlns:a16="http://schemas.microsoft.com/office/drawing/2014/main" id="{AD4A859F-D102-2DEB-2953-E6A91F222E9F}"/>
                </a:ext>
              </a:extLst>
            </p:cNvPr>
            <p:cNvPicPr>
              <a:picLocks noChangeAspect="1" noChangeArrowheads="1"/>
            </p:cNvPicPr>
            <p:nvPr/>
          </p:nvPicPr>
          <p:blipFill rotWithShape="1">
            <a:blip r:embed="rId4">
              <a:lum bright="-20000" contrast="40000"/>
              <a:extLst>
                <a:ext uri="{28A0092B-C50C-407E-A947-70E740481C1C}">
                  <a14:useLocalDpi xmlns:a14="http://schemas.microsoft.com/office/drawing/2010/main" val="0"/>
                </a:ext>
              </a:extLst>
            </a:blip>
            <a:srcRect t="24577"/>
            <a:stretch/>
          </p:blipFill>
          <p:spPr>
            <a:xfrm>
              <a:off x="734888" y="4937331"/>
              <a:ext cx="8409112" cy="17981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a:extLst>
                <a:ext uri="{FF2B5EF4-FFF2-40B4-BE49-F238E27FC236}">
                  <a16:creationId xmlns="" xmlns:a16="http://schemas.microsoft.com/office/drawing/2014/main" id="{DCC5AEC0-2B79-C4A2-8A93-79CC1D45012A}"/>
                </a:ext>
              </a:extLst>
            </p:cNvPr>
            <p:cNvSpPr/>
            <p:nvPr/>
          </p:nvSpPr>
          <p:spPr>
            <a:xfrm>
              <a:off x="2796380" y="6108192"/>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6" name="Oval 5">
              <a:extLst>
                <a:ext uri="{FF2B5EF4-FFF2-40B4-BE49-F238E27FC236}">
                  <a16:creationId xmlns="" xmlns:a16="http://schemas.microsoft.com/office/drawing/2014/main" id="{7DD9A943-8F5D-254F-F1C5-3BFC17C7511F}"/>
                </a:ext>
              </a:extLst>
            </p:cNvPr>
            <p:cNvSpPr/>
            <p:nvPr/>
          </p:nvSpPr>
          <p:spPr>
            <a:xfrm>
              <a:off x="3616292" y="6093883"/>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7" name="Oval 6">
              <a:extLst>
                <a:ext uri="{FF2B5EF4-FFF2-40B4-BE49-F238E27FC236}">
                  <a16:creationId xmlns="" xmlns:a16="http://schemas.microsoft.com/office/drawing/2014/main" id="{00148F1D-C82D-78FE-D159-A565A9FAE44D}"/>
                </a:ext>
              </a:extLst>
            </p:cNvPr>
            <p:cNvSpPr/>
            <p:nvPr/>
          </p:nvSpPr>
          <p:spPr>
            <a:xfrm>
              <a:off x="4422567" y="6089142"/>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9" name="Oval 8">
              <a:extLst>
                <a:ext uri="{FF2B5EF4-FFF2-40B4-BE49-F238E27FC236}">
                  <a16:creationId xmlns="" xmlns:a16="http://schemas.microsoft.com/office/drawing/2014/main" id="{7A993BC9-695E-117D-06B6-00E6E2A43617}"/>
                </a:ext>
              </a:extLst>
            </p:cNvPr>
            <p:cNvSpPr/>
            <p:nvPr/>
          </p:nvSpPr>
          <p:spPr>
            <a:xfrm>
              <a:off x="5142817" y="6093883"/>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0" name="Oval 9">
              <a:extLst>
                <a:ext uri="{FF2B5EF4-FFF2-40B4-BE49-F238E27FC236}">
                  <a16:creationId xmlns="" xmlns:a16="http://schemas.microsoft.com/office/drawing/2014/main" id="{B713C2D2-C205-5ADC-5D2E-8BA55FE30CAA}"/>
                </a:ext>
              </a:extLst>
            </p:cNvPr>
            <p:cNvSpPr/>
            <p:nvPr/>
          </p:nvSpPr>
          <p:spPr>
            <a:xfrm>
              <a:off x="5970190" y="6054583"/>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1" name="Oval 10">
              <a:extLst>
                <a:ext uri="{FF2B5EF4-FFF2-40B4-BE49-F238E27FC236}">
                  <a16:creationId xmlns="" xmlns:a16="http://schemas.microsoft.com/office/drawing/2014/main" id="{0916628F-A00E-6CC2-7FE9-95504D312C72}"/>
                </a:ext>
              </a:extLst>
            </p:cNvPr>
            <p:cNvSpPr/>
            <p:nvPr/>
          </p:nvSpPr>
          <p:spPr>
            <a:xfrm>
              <a:off x="6731603" y="6138134"/>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2" name="Oval 11">
              <a:extLst>
                <a:ext uri="{FF2B5EF4-FFF2-40B4-BE49-F238E27FC236}">
                  <a16:creationId xmlns="" xmlns:a16="http://schemas.microsoft.com/office/drawing/2014/main" id="{15D04822-E968-32B0-8F92-D894B0608973}"/>
                </a:ext>
              </a:extLst>
            </p:cNvPr>
            <p:cNvSpPr/>
            <p:nvPr/>
          </p:nvSpPr>
          <p:spPr>
            <a:xfrm>
              <a:off x="7570127" y="6089904"/>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
          <p:nvSpPr>
            <p:cNvPr id="13" name="Oval 12">
              <a:extLst>
                <a:ext uri="{FF2B5EF4-FFF2-40B4-BE49-F238E27FC236}">
                  <a16:creationId xmlns="" xmlns:a16="http://schemas.microsoft.com/office/drawing/2014/main" id="{B454CA2D-9608-F067-229F-CE7430F68525}"/>
                </a:ext>
              </a:extLst>
            </p:cNvPr>
            <p:cNvSpPr/>
            <p:nvPr/>
          </p:nvSpPr>
          <p:spPr>
            <a:xfrm>
              <a:off x="8376567" y="6069554"/>
              <a:ext cx="147988"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grpSp>
      <p:sp>
        <p:nvSpPr>
          <p:cNvPr id="14" name="Oval 13">
            <a:extLst>
              <a:ext uri="{FF2B5EF4-FFF2-40B4-BE49-F238E27FC236}">
                <a16:creationId xmlns="" xmlns:a16="http://schemas.microsoft.com/office/drawing/2014/main" id="{584CABD0-9BB7-0D45-0903-936B7195A7E8}"/>
              </a:ext>
            </a:extLst>
          </p:cNvPr>
          <p:cNvSpPr/>
          <p:nvPr/>
        </p:nvSpPr>
        <p:spPr>
          <a:xfrm>
            <a:off x="2636779" y="6056981"/>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1</a:t>
            </a:r>
          </a:p>
        </p:txBody>
      </p:sp>
      <p:sp>
        <p:nvSpPr>
          <p:cNvPr id="15" name="Oval 14">
            <a:extLst>
              <a:ext uri="{FF2B5EF4-FFF2-40B4-BE49-F238E27FC236}">
                <a16:creationId xmlns="" xmlns:a16="http://schemas.microsoft.com/office/drawing/2014/main" id="{EE71B397-4F62-E7A1-7F80-24FEF791CB98}"/>
              </a:ext>
            </a:extLst>
          </p:cNvPr>
          <p:cNvSpPr/>
          <p:nvPr/>
        </p:nvSpPr>
        <p:spPr>
          <a:xfrm>
            <a:off x="3459289" y="6069554"/>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0</a:t>
            </a:r>
          </a:p>
        </p:txBody>
      </p:sp>
      <p:sp>
        <p:nvSpPr>
          <p:cNvPr id="16" name="Oval 15">
            <a:extLst>
              <a:ext uri="{FF2B5EF4-FFF2-40B4-BE49-F238E27FC236}">
                <a16:creationId xmlns="" xmlns:a16="http://schemas.microsoft.com/office/drawing/2014/main" id="{1F016051-7CD6-A0ED-2C16-DEFAF8751AD5}"/>
              </a:ext>
            </a:extLst>
          </p:cNvPr>
          <p:cNvSpPr/>
          <p:nvPr/>
        </p:nvSpPr>
        <p:spPr>
          <a:xfrm>
            <a:off x="4276860" y="6017812"/>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1</a:t>
            </a:r>
          </a:p>
        </p:txBody>
      </p:sp>
      <p:sp>
        <p:nvSpPr>
          <p:cNvPr id="17" name="Oval 16">
            <a:extLst>
              <a:ext uri="{FF2B5EF4-FFF2-40B4-BE49-F238E27FC236}">
                <a16:creationId xmlns="" xmlns:a16="http://schemas.microsoft.com/office/drawing/2014/main" id="{8F8C2AA1-1DFF-E9DE-8FF8-7854808C803A}"/>
              </a:ext>
            </a:extLst>
          </p:cNvPr>
          <p:cNvSpPr/>
          <p:nvPr/>
        </p:nvSpPr>
        <p:spPr>
          <a:xfrm>
            <a:off x="4985553" y="6060918"/>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1</a:t>
            </a:r>
          </a:p>
        </p:txBody>
      </p:sp>
      <p:sp>
        <p:nvSpPr>
          <p:cNvPr id="18" name="Oval 17">
            <a:extLst>
              <a:ext uri="{FF2B5EF4-FFF2-40B4-BE49-F238E27FC236}">
                <a16:creationId xmlns="" xmlns:a16="http://schemas.microsoft.com/office/drawing/2014/main" id="{BB7618C5-EBD8-7711-F368-8D3CCDDCFE6F}"/>
              </a:ext>
            </a:extLst>
          </p:cNvPr>
          <p:cNvSpPr/>
          <p:nvPr/>
        </p:nvSpPr>
        <p:spPr>
          <a:xfrm>
            <a:off x="5813517" y="6023528"/>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0</a:t>
            </a:r>
          </a:p>
        </p:txBody>
      </p:sp>
      <p:sp>
        <p:nvSpPr>
          <p:cNvPr id="19" name="Oval 18">
            <a:extLst>
              <a:ext uri="{FF2B5EF4-FFF2-40B4-BE49-F238E27FC236}">
                <a16:creationId xmlns="" xmlns:a16="http://schemas.microsoft.com/office/drawing/2014/main" id="{509F13A7-7100-6C39-00EF-8630251AF82C}"/>
              </a:ext>
            </a:extLst>
          </p:cNvPr>
          <p:cNvSpPr/>
          <p:nvPr/>
        </p:nvSpPr>
        <p:spPr>
          <a:xfrm>
            <a:off x="6562946" y="6066715"/>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0</a:t>
            </a:r>
          </a:p>
        </p:txBody>
      </p:sp>
      <p:sp>
        <p:nvSpPr>
          <p:cNvPr id="20" name="Oval 19">
            <a:extLst>
              <a:ext uri="{FF2B5EF4-FFF2-40B4-BE49-F238E27FC236}">
                <a16:creationId xmlns="" xmlns:a16="http://schemas.microsoft.com/office/drawing/2014/main" id="{252096F1-A8CB-44AA-096C-58EE8A60636D}"/>
              </a:ext>
            </a:extLst>
          </p:cNvPr>
          <p:cNvSpPr/>
          <p:nvPr/>
        </p:nvSpPr>
        <p:spPr>
          <a:xfrm>
            <a:off x="7395450" y="6056981"/>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0</a:t>
            </a:r>
          </a:p>
        </p:txBody>
      </p:sp>
      <p:sp>
        <p:nvSpPr>
          <p:cNvPr id="21" name="Oval 20">
            <a:extLst>
              <a:ext uri="{FF2B5EF4-FFF2-40B4-BE49-F238E27FC236}">
                <a16:creationId xmlns="" xmlns:a16="http://schemas.microsoft.com/office/drawing/2014/main" id="{21496D6F-3473-0CB3-02D9-4E8E4D2DFC84}"/>
              </a:ext>
            </a:extLst>
          </p:cNvPr>
          <p:cNvSpPr/>
          <p:nvPr/>
        </p:nvSpPr>
        <p:spPr>
          <a:xfrm>
            <a:off x="8210220" y="6051188"/>
            <a:ext cx="464561" cy="3607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1470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22" b="4664"/>
          <a:stretch/>
        </p:blipFill>
        <p:spPr bwMode="auto">
          <a:xfrm>
            <a:off x="1143000" y="1181819"/>
            <a:ext cx="6858000" cy="451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91880" y="404664"/>
            <a:ext cx="2710614" cy="523220"/>
          </a:xfrm>
          <a:prstGeom prst="rect">
            <a:avLst/>
          </a:prstGeom>
          <a:noFill/>
        </p:spPr>
        <p:txBody>
          <a:bodyPr wrap="none" rtlCol="0">
            <a:spAutoFit/>
          </a:bodyPr>
          <a:lstStyle/>
          <a:p>
            <a:r>
              <a:rPr lang="en-IN" sz="2800" dirty="0" smtClean="0">
                <a:solidFill>
                  <a:srgbClr val="0000FF"/>
                </a:solidFill>
              </a:rPr>
              <a:t>Binary FSK (BFSK)</a:t>
            </a:r>
            <a:endParaRPr lang="en-IN" sz="2800" dirty="0">
              <a:solidFill>
                <a:srgbClr val="0000FF"/>
              </a:solidFill>
            </a:endParaRPr>
          </a:p>
        </p:txBody>
      </p:sp>
    </p:spTree>
    <p:extLst>
      <p:ext uri="{BB962C8B-B14F-4D97-AF65-F5344CB8AC3E}">
        <p14:creationId xmlns:p14="http://schemas.microsoft.com/office/powerpoint/2010/main" val="44035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3DE3B93A-6105-4E0D-ABE7-1711117A80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B93FB36-4DF8-F25D-3527-A2F864EAC01E}"/>
              </a:ext>
            </a:extLst>
          </p:cNvPr>
          <p:cNvSpPr>
            <a:spLocks noGrp="1"/>
          </p:cNvSpPr>
          <p:nvPr>
            <p:ph type="title"/>
          </p:nvPr>
        </p:nvSpPr>
        <p:spPr>
          <a:xfrm>
            <a:off x="481692" y="642257"/>
            <a:ext cx="2563257" cy="5226837"/>
          </a:xfrm>
        </p:spPr>
        <p:txBody>
          <a:bodyPr anchor="t">
            <a:normAutofit/>
          </a:bodyPr>
          <a:lstStyle/>
          <a:p>
            <a:r>
              <a:rPr lang="en-IN" sz="4000" dirty="0">
                <a:solidFill>
                  <a:srgbClr val="0000FF"/>
                </a:solidFill>
              </a:rPr>
              <a:t>DPSK transmitter</a:t>
            </a:r>
          </a:p>
        </p:txBody>
      </p:sp>
      <p:sp>
        <p:nvSpPr>
          <p:cNvPr id="3" name="Content Placeholder 2">
            <a:extLst>
              <a:ext uri="{FF2B5EF4-FFF2-40B4-BE49-F238E27FC236}">
                <a16:creationId xmlns="" xmlns:a16="http://schemas.microsoft.com/office/drawing/2014/main" id="{E7B08B6B-3EFD-900B-B505-C5573EB8FEE9}"/>
              </a:ext>
            </a:extLst>
          </p:cNvPr>
          <p:cNvSpPr>
            <a:spLocks noGrp="1"/>
          </p:cNvSpPr>
          <p:nvPr>
            <p:ph idx="1"/>
          </p:nvPr>
        </p:nvSpPr>
        <p:spPr>
          <a:xfrm>
            <a:off x="3203848" y="642258"/>
            <a:ext cx="5616624" cy="3091682"/>
          </a:xfrm>
        </p:spPr>
        <p:txBody>
          <a:bodyPr>
            <a:normAutofit/>
          </a:bodyPr>
          <a:lstStyle/>
          <a:p>
            <a:r>
              <a:rPr lang="en-IN" sz="2000" dirty="0"/>
              <a:t>Logic circuit and one bit delay element are interconnected </a:t>
            </a:r>
          </a:p>
          <a:p>
            <a:pPr lvl="1"/>
            <a:r>
              <a:rPr lang="en-IN" sz="1800" dirty="0"/>
              <a:t>generate the differentially encoded sequence from the input binary sequence</a:t>
            </a:r>
          </a:p>
          <a:p>
            <a:r>
              <a:rPr lang="en-IN" sz="2000" dirty="0"/>
              <a:t>Product modulator obtains DPSK signal</a:t>
            </a:r>
          </a:p>
        </p:txBody>
      </p:sp>
      <p:pic>
        <p:nvPicPr>
          <p:cNvPr id="4" name="Picture 9" descr="F6_24">
            <a:extLst>
              <a:ext uri="{FF2B5EF4-FFF2-40B4-BE49-F238E27FC236}">
                <a16:creationId xmlns="" xmlns:a16="http://schemas.microsoft.com/office/drawing/2014/main" id="{4680B03E-24D5-9E3E-9F10-6B6F3F4445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098"/>
          <a:stretch/>
        </p:blipFill>
        <p:spPr>
          <a:xfrm>
            <a:off x="120200" y="2708920"/>
            <a:ext cx="8324703" cy="33457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10">
            <a:extLst>
              <a:ext uri="{FF2B5EF4-FFF2-40B4-BE49-F238E27FC236}">
                <a16:creationId xmlns="" xmlns:a16="http://schemas.microsoft.com/office/drawing/2014/main" id="{1924D57B-FEC9-4779-B514-732685B876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Rectangle 12">
            <a:extLst>
              <a:ext uri="{FF2B5EF4-FFF2-40B4-BE49-F238E27FC236}">
                <a16:creationId xmlns="" xmlns:a16="http://schemas.microsoft.com/office/drawing/2014/main" id="{55EFD2BD-6E0E-4450-A3FF-5D1EA322A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54137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6DE850-161C-393E-E6F9-5B1C97E71471}"/>
              </a:ext>
            </a:extLst>
          </p:cNvPr>
          <p:cNvSpPr>
            <a:spLocks noGrp="1"/>
          </p:cNvSpPr>
          <p:nvPr>
            <p:ph type="title"/>
          </p:nvPr>
        </p:nvSpPr>
        <p:spPr/>
        <p:txBody>
          <a:bodyPr/>
          <a:lstStyle/>
          <a:p>
            <a:r>
              <a:rPr lang="en-IN" dirty="0">
                <a:solidFill>
                  <a:srgbClr val="0000FF"/>
                </a:solidFill>
              </a:rPr>
              <a:t>DPSK receiver</a:t>
            </a:r>
          </a:p>
        </p:txBody>
      </p:sp>
      <p:graphicFrame>
        <p:nvGraphicFramePr>
          <p:cNvPr id="8" name="Content Placeholder 2">
            <a:extLst>
              <a:ext uri="{FF2B5EF4-FFF2-40B4-BE49-F238E27FC236}">
                <a16:creationId xmlns="" xmlns:a16="http://schemas.microsoft.com/office/drawing/2014/main" id="{6EBAB82E-82D5-4EE5-37A6-0C267F504B9D}"/>
              </a:ext>
            </a:extLst>
          </p:cNvPr>
          <p:cNvGraphicFramePr>
            <a:graphicFrameLocks noGrp="1"/>
          </p:cNvGraphicFramePr>
          <p:nvPr>
            <p:ph idx="1"/>
          </p:nvPr>
        </p:nvGraphicFramePr>
        <p:xfrm>
          <a:off x="914400" y="1562099"/>
          <a:ext cx="8050087" cy="2131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9" descr="F6_25">
            <a:extLst>
              <a:ext uri="{FF2B5EF4-FFF2-40B4-BE49-F238E27FC236}">
                <a16:creationId xmlns="" xmlns:a16="http://schemas.microsoft.com/office/drawing/2014/main" id="{D2F09571-02A5-3B5C-E324-696CED25B7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954"/>
          <a:stretch/>
        </p:blipFill>
        <p:spPr>
          <a:xfrm>
            <a:off x="1126373" y="3523290"/>
            <a:ext cx="7626140" cy="23641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8C5275A8-88A6-EA86-7CE7-C59F99AC7234}"/>
                  </a:ext>
                </a:extLst>
              </p:cNvPr>
              <p:cNvSpPr txBox="1"/>
              <p:nvPr/>
            </p:nvSpPr>
            <p:spPr>
              <a:xfrm>
                <a:off x="3780474" y="2714317"/>
                <a:ext cx="4586286"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mtClean="0">
                              <a:solidFill>
                                <a:schemeClr val="bg1"/>
                              </a:solidFill>
                              <a:latin typeface="Cambria Math"/>
                            </a:rPr>
                          </m:ctrlPr>
                        </m:sSubPr>
                        <m:e>
                          <m:r>
                            <a:rPr lang="en-IN" sz="1800" b="0" i="1" smtClean="0">
                              <a:solidFill>
                                <a:schemeClr val="bg1"/>
                              </a:solidFill>
                              <a:latin typeface="Cambria Math" panose="02040503050406030204" pitchFamily="18" charset="0"/>
                            </a:rPr>
                            <m:t>𝑃</m:t>
                          </m:r>
                        </m:e>
                        <m:sub>
                          <m:r>
                            <a:rPr lang="en-IN" sz="1800" b="0" i="1" smtClean="0">
                              <a:solidFill>
                                <a:schemeClr val="bg1"/>
                              </a:solidFill>
                              <a:latin typeface="Cambria Math" panose="02040503050406030204" pitchFamily="18" charset="0"/>
                            </a:rPr>
                            <m:t>𝑒</m:t>
                          </m:r>
                          <m:r>
                            <a:rPr lang="en-IN" sz="1800" b="0" i="1" smtClean="0">
                              <a:solidFill>
                                <a:schemeClr val="bg1"/>
                              </a:solidFill>
                              <a:latin typeface="Cambria Math" panose="02040503050406030204" pitchFamily="18" charset="0"/>
                            </a:rPr>
                            <m:t>,</m:t>
                          </m:r>
                          <m:r>
                            <a:rPr lang="en-IN" sz="1800" b="0" i="1" smtClean="0">
                              <a:solidFill>
                                <a:schemeClr val="bg1"/>
                              </a:solidFill>
                              <a:latin typeface="Cambria Math" panose="02040503050406030204" pitchFamily="18" charset="0"/>
                            </a:rPr>
                            <m:t>𝐷𝑃𝑆𝐾</m:t>
                          </m:r>
                        </m:sub>
                      </m:sSub>
                      <m:r>
                        <a:rPr lang="en-IN" sz="1800" b="0" i="1" smtClean="0">
                          <a:solidFill>
                            <a:schemeClr val="bg1"/>
                          </a:solidFill>
                          <a:latin typeface="Cambria Math" panose="02040503050406030204" pitchFamily="18" charset="0"/>
                        </a:rPr>
                        <m:t>=</m:t>
                      </m:r>
                      <m:f>
                        <m:fPr>
                          <m:ctrlPr>
                            <a:rPr lang="en-IN" sz="1800" b="0" i="1" smtClean="0">
                              <a:solidFill>
                                <a:schemeClr val="bg1"/>
                              </a:solidFill>
                              <a:latin typeface="Cambria Math"/>
                            </a:rPr>
                          </m:ctrlPr>
                        </m:fPr>
                        <m:num>
                          <m:r>
                            <a:rPr lang="en-IN" sz="1800" b="0" i="1" smtClean="0">
                              <a:solidFill>
                                <a:schemeClr val="bg1"/>
                              </a:solidFill>
                              <a:latin typeface="Cambria Math" panose="02040503050406030204" pitchFamily="18" charset="0"/>
                            </a:rPr>
                            <m:t>1</m:t>
                          </m:r>
                        </m:num>
                        <m:den>
                          <m:r>
                            <a:rPr lang="en-IN" sz="1800" b="0" i="1" smtClean="0">
                              <a:solidFill>
                                <a:schemeClr val="bg1"/>
                              </a:solidFill>
                              <a:latin typeface="Cambria Math" panose="02040503050406030204" pitchFamily="18" charset="0"/>
                            </a:rPr>
                            <m:t>2</m:t>
                          </m:r>
                        </m:den>
                      </m:f>
                      <m:r>
                        <a:rPr lang="en-IN" sz="1800" b="0" i="1" smtClean="0">
                          <a:solidFill>
                            <a:schemeClr val="bg1"/>
                          </a:solidFill>
                          <a:latin typeface="Cambria Math" panose="02040503050406030204" pitchFamily="18" charset="0"/>
                        </a:rPr>
                        <m:t>𝑒𝑥𝑝</m:t>
                      </m:r>
                      <m:d>
                        <m:dPr>
                          <m:ctrlPr>
                            <a:rPr lang="en-IN" sz="1800" b="0" i="1" smtClean="0">
                              <a:solidFill>
                                <a:schemeClr val="bg1"/>
                              </a:solidFill>
                              <a:latin typeface="Cambria Math"/>
                            </a:rPr>
                          </m:ctrlPr>
                        </m:dPr>
                        <m:e>
                          <m:r>
                            <a:rPr lang="en-IN" sz="1800" b="0" i="1" smtClean="0">
                              <a:solidFill>
                                <a:schemeClr val="bg1"/>
                              </a:solidFill>
                              <a:latin typeface="Cambria Math" panose="02040503050406030204" pitchFamily="18" charset="0"/>
                            </a:rPr>
                            <m:t>−</m:t>
                          </m:r>
                          <m:f>
                            <m:fPr>
                              <m:ctrlPr>
                                <a:rPr lang="en-IN" i="1">
                                  <a:solidFill>
                                    <a:schemeClr val="bg1"/>
                                  </a:solidFill>
                                  <a:latin typeface="Cambria Math"/>
                                </a:rPr>
                              </m:ctrlPr>
                            </m:fPr>
                            <m:num>
                              <m:sSub>
                                <m:sSubPr>
                                  <m:ctrlPr>
                                    <a:rPr lang="en-IN" i="1">
                                      <a:solidFill>
                                        <a:schemeClr val="bg1"/>
                                      </a:solidFill>
                                      <a:latin typeface="Cambria Math"/>
                                    </a:rPr>
                                  </m:ctrlPr>
                                </m:sSubPr>
                                <m:e>
                                  <m:r>
                                    <a:rPr lang="en-IN" i="1">
                                      <a:solidFill>
                                        <a:schemeClr val="bg1"/>
                                      </a:solidFill>
                                      <a:latin typeface="Cambria Math" panose="02040503050406030204" pitchFamily="18" charset="0"/>
                                    </a:rPr>
                                    <m:t>𝐸</m:t>
                                  </m:r>
                                </m:e>
                                <m:sub>
                                  <m:r>
                                    <a:rPr lang="en-IN" i="1">
                                      <a:solidFill>
                                        <a:schemeClr val="bg1"/>
                                      </a:solidFill>
                                      <a:latin typeface="Cambria Math" panose="02040503050406030204" pitchFamily="18" charset="0"/>
                                    </a:rPr>
                                    <m:t>𝑏</m:t>
                                  </m:r>
                                </m:sub>
                              </m:sSub>
                            </m:num>
                            <m:den>
                              <m:sSub>
                                <m:sSubPr>
                                  <m:ctrlPr>
                                    <a:rPr lang="en-IN" i="1">
                                      <a:solidFill>
                                        <a:schemeClr val="bg1"/>
                                      </a:solidFill>
                                      <a:latin typeface="Cambria Math"/>
                                    </a:rPr>
                                  </m:ctrlPr>
                                </m:sSubPr>
                                <m:e>
                                  <m:r>
                                    <a:rPr lang="en-IN" i="1">
                                      <a:solidFill>
                                        <a:schemeClr val="bg1"/>
                                      </a:solidFill>
                                      <a:latin typeface="Cambria Math" panose="02040503050406030204" pitchFamily="18" charset="0"/>
                                    </a:rPr>
                                    <m:t>𝑁</m:t>
                                  </m:r>
                                </m:e>
                                <m:sub>
                                  <m:r>
                                    <a:rPr lang="en-IN" i="1">
                                      <a:solidFill>
                                        <a:schemeClr val="bg1"/>
                                      </a:solidFill>
                                      <a:latin typeface="Cambria Math" panose="02040503050406030204" pitchFamily="18" charset="0"/>
                                    </a:rPr>
                                    <m:t>0</m:t>
                                  </m:r>
                                </m:sub>
                              </m:sSub>
                            </m:den>
                          </m:f>
                        </m:e>
                      </m:d>
                    </m:oMath>
                  </m:oMathPara>
                </a14:m>
                <a:endParaRPr lang="en-IN" dirty="0">
                  <a:solidFill>
                    <a:schemeClr val="bg1"/>
                  </a:solidFill>
                </a:endParaRPr>
              </a:p>
            </p:txBody>
          </p:sp>
        </mc:Choice>
        <mc:Fallback xmlns="">
          <p:sp>
            <p:nvSpPr>
              <p:cNvPr id="6" name="TextBox 5">
                <a:extLst>
                  <a:ext uri="{FF2B5EF4-FFF2-40B4-BE49-F238E27FC236}">
                    <a16:creationId xmlns:a16="http://schemas.microsoft.com/office/drawing/2014/main" id="{8C5275A8-88A6-EA86-7CE7-C59F99AC7234}"/>
                  </a:ext>
                </a:extLst>
              </p:cNvPr>
              <p:cNvSpPr txBox="1">
                <a:spLocks noRot="1" noChangeAspect="1" noMove="1" noResize="1" noEditPoints="1" noAdjustHandles="1" noChangeArrowheads="1" noChangeShapeType="1" noTextEdit="1"/>
              </p:cNvSpPr>
              <p:nvPr/>
            </p:nvSpPr>
            <p:spPr>
              <a:xfrm>
                <a:off x="3780474" y="2714317"/>
                <a:ext cx="4586286" cy="714683"/>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2035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pPr lvl="0"/>
            <a:r>
              <a:rPr lang="en-US" dirty="0"/>
              <a:t>A mobile communication system uses a DBPSK modulation scheme (</a:t>
            </a:r>
            <a:r>
              <a:rPr lang="en-US" dirty="0" err="1"/>
              <a:t>Tx</a:t>
            </a:r>
            <a:r>
              <a:rPr lang="en-US" dirty="0"/>
              <a:t> sends 0 at the beginning of the transmission). Bit 0 is transmitted with phase and Bit 1 is transmitted with phase. If the following binary stream of data 0,0,1,1,0,1 has to be conveyed to the receiver. Which of the following is the correct bit stream that is sent to the transmitter after the Differential modulation?</a:t>
            </a:r>
            <a:endParaRPr lang="en-IN" dirty="0"/>
          </a:p>
          <a:p>
            <a:pPr lvl="1"/>
            <a:r>
              <a:rPr lang="en-US" dirty="0"/>
              <a:t>0,0,0,1,0,0,1</a:t>
            </a:r>
            <a:endParaRPr lang="en-IN" dirty="0"/>
          </a:p>
          <a:p>
            <a:pPr lvl="1"/>
            <a:r>
              <a:rPr lang="en-US" dirty="0"/>
              <a:t>0,0,0,1,0,1,1</a:t>
            </a:r>
            <a:endParaRPr lang="en-IN" dirty="0"/>
          </a:p>
          <a:p>
            <a:pPr lvl="1"/>
            <a:r>
              <a:rPr lang="en-US" dirty="0"/>
              <a:t>1,1,1,0,1,1,0</a:t>
            </a:r>
            <a:endParaRPr lang="en-IN" dirty="0"/>
          </a:p>
          <a:p>
            <a:pPr lvl="1"/>
            <a:r>
              <a:rPr lang="en-US" dirty="0"/>
              <a:t>1,1,1,0,1,0,0</a:t>
            </a:r>
            <a:endParaRPr lang="en-IN" dirty="0"/>
          </a:p>
          <a:p>
            <a:endParaRPr lang="en-IN" dirty="0"/>
          </a:p>
        </p:txBody>
      </p:sp>
    </p:spTree>
    <p:extLst>
      <p:ext uri="{BB962C8B-B14F-4D97-AF65-F5344CB8AC3E}">
        <p14:creationId xmlns:p14="http://schemas.microsoft.com/office/powerpoint/2010/main" val="3282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Let the differentially modulated bit stream be represented by </a:t>
                </a:r>
                <a14:m>
                  <m:oMath xmlns:m="http://schemas.openxmlformats.org/officeDocument/2006/math">
                    <m:r>
                      <a:rPr lang="en-US" i="1">
                        <a:latin typeface="Cambria Math"/>
                      </a:rPr>
                      <m:t>{</m:t>
                    </m:r>
                    <m:sSub>
                      <m:sSubPr>
                        <m:ctrlPr>
                          <a:rPr lang="en-IN" i="1">
                            <a:latin typeface="Cambria Math"/>
                          </a:rPr>
                        </m:ctrlPr>
                      </m:sSubPr>
                      <m:e>
                        <m:r>
                          <a:rPr lang="en-US" i="1">
                            <a:latin typeface="Cambria Math"/>
                          </a:rPr>
                          <m:t>𝑏</m:t>
                        </m:r>
                      </m:e>
                      <m:sub>
                        <m:r>
                          <a:rPr lang="en-US" i="1">
                            <a:latin typeface="Cambria Math"/>
                          </a:rPr>
                          <m:t>𝑘</m:t>
                        </m:r>
                      </m:sub>
                    </m:sSub>
                    <m:r>
                      <a:rPr lang="en-US" i="1">
                        <a:latin typeface="Cambria Math"/>
                      </a:rPr>
                      <m:t>}</m:t>
                    </m:r>
                  </m:oMath>
                </a14:m>
                <a:endParaRPr lang="en-IN" dirty="0"/>
              </a:p>
              <a:p>
                <a:r>
                  <a:rPr lang="en-US" dirty="0"/>
                  <a:t>	</a:t>
                </a:r>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0</m:t>
                        </m:r>
                      </m:sub>
                    </m:sSub>
                    <m:r>
                      <a:rPr lang="en-US" i="1">
                        <a:latin typeface="Cambria Math"/>
                      </a:rPr>
                      <m:t>=0</m:t>
                    </m:r>
                  </m:oMath>
                </a14:m>
                <a:r>
                  <a:rPr lang="en-US" dirty="0"/>
                  <a:t> , </a:t>
                </a:r>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𝑘</m:t>
                        </m:r>
                      </m:sub>
                    </m:sSub>
                    <m:r>
                      <a:rPr lang="en-US" i="1">
                        <a:latin typeface="Cambria Math"/>
                      </a:rPr>
                      <m:t>=</m:t>
                    </m:r>
                    <m:sSub>
                      <m:sSubPr>
                        <m:ctrlPr>
                          <a:rPr lang="en-IN" i="1">
                            <a:latin typeface="Cambria Math"/>
                          </a:rPr>
                        </m:ctrlPr>
                      </m:sSubPr>
                      <m:e>
                        <m:r>
                          <a:rPr lang="en-US" i="1">
                            <a:latin typeface="Cambria Math"/>
                          </a:rPr>
                          <m:t>𝑏</m:t>
                        </m:r>
                      </m:e>
                      <m:sub>
                        <m:r>
                          <a:rPr lang="en-US" i="1">
                            <a:latin typeface="Cambria Math"/>
                          </a:rPr>
                          <m:t>𝑘</m:t>
                        </m:r>
                        <m:r>
                          <a:rPr lang="en-US" i="1">
                            <a:latin typeface="Cambria Math"/>
                          </a:rPr>
                          <m:t>−1</m:t>
                        </m:r>
                      </m:sub>
                    </m:sSub>
                    <m:sSub>
                      <m:sSubPr>
                        <m:ctrlPr>
                          <a:rPr lang="en-IN" i="1">
                            <a:latin typeface="Cambria Math"/>
                          </a:rPr>
                        </m:ctrlPr>
                      </m:sSubPr>
                      <m:e>
                        <m:r>
                          <m:rPr>
                            <m:sty m:val="p"/>
                          </m:rPr>
                          <a:rPr lang="en-US">
                            <a:latin typeface="Cambria Math"/>
                          </a:rPr>
                          <m:t>i</m:t>
                        </m:r>
                      </m:e>
                      <m:sub>
                        <m:r>
                          <m:rPr>
                            <m:sty m:val="p"/>
                          </m:rPr>
                          <a:rPr lang="en-US">
                            <a:latin typeface="Cambria Math"/>
                          </a:rPr>
                          <m:t>k</m:t>
                        </m:r>
                      </m:sub>
                    </m:sSub>
                  </m:oMath>
                </a14:m>
                <a:endParaRPr lang="en-IN" dirty="0"/>
              </a:p>
              <a:p>
                <a:r>
                  <a:rPr lang="en-US" dirty="0"/>
                  <a:t/>
                </a:r>
                <a:br>
                  <a:rPr lang="en-US" dirty="0"/>
                </a:br>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1</m:t>
                        </m:r>
                      </m:sub>
                    </m:sSub>
                    <m:r>
                      <a:rPr lang="en-US" i="1">
                        <a:latin typeface="Cambria Math"/>
                      </a:rPr>
                      <m:t>=0</m:t>
                    </m:r>
                    <m:r>
                      <a:rPr lang="en-US">
                        <a:latin typeface="Cambria Math"/>
                        <a:sym typeface="Symbol"/>
                      </a:rPr>
                      <m:t></m:t>
                    </m:r>
                    <m:r>
                      <a:rPr lang="en-US">
                        <a:latin typeface="Cambria Math"/>
                      </a:rPr>
                      <m:t>0=0</m:t>
                    </m:r>
                  </m:oMath>
                </a14:m>
                <a:endParaRPr lang="en-IN" dirty="0"/>
              </a:p>
              <a:p>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2</m:t>
                        </m:r>
                      </m:sub>
                    </m:sSub>
                    <m:r>
                      <a:rPr lang="en-US" i="1">
                        <a:latin typeface="Cambria Math"/>
                      </a:rPr>
                      <m:t>=0</m:t>
                    </m:r>
                    <m:r>
                      <a:rPr lang="en-US">
                        <a:latin typeface="Cambria Math"/>
                        <a:sym typeface="Symbol"/>
                      </a:rPr>
                      <m:t></m:t>
                    </m:r>
                    <m:r>
                      <a:rPr lang="en-US">
                        <a:latin typeface="Cambria Math"/>
                      </a:rPr>
                      <m:t>0=0</m:t>
                    </m:r>
                  </m:oMath>
                </a14:m>
                <a:endParaRPr lang="en-IN" dirty="0"/>
              </a:p>
              <a:p>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3</m:t>
                        </m:r>
                      </m:sub>
                    </m:sSub>
                    <m:r>
                      <a:rPr lang="en-US" i="1">
                        <a:latin typeface="Cambria Math"/>
                      </a:rPr>
                      <m:t>=0</m:t>
                    </m:r>
                    <m:r>
                      <a:rPr lang="en-US">
                        <a:latin typeface="Cambria Math"/>
                        <a:sym typeface="Symbol"/>
                      </a:rPr>
                      <m:t></m:t>
                    </m:r>
                    <m:r>
                      <a:rPr lang="en-US">
                        <a:latin typeface="Cambria Math"/>
                      </a:rPr>
                      <m:t>1=1</m:t>
                    </m:r>
                  </m:oMath>
                </a14:m>
                <a:endParaRPr lang="en-IN" dirty="0"/>
              </a:p>
              <a:p>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4</m:t>
                        </m:r>
                      </m:sub>
                    </m:sSub>
                    <m:r>
                      <a:rPr lang="en-US" i="1">
                        <a:latin typeface="Cambria Math"/>
                      </a:rPr>
                      <m:t>=1</m:t>
                    </m:r>
                    <m:r>
                      <a:rPr lang="en-US">
                        <a:latin typeface="Cambria Math"/>
                        <a:sym typeface="Symbol"/>
                      </a:rPr>
                      <m:t></m:t>
                    </m:r>
                    <m:r>
                      <a:rPr lang="en-US">
                        <a:latin typeface="Cambria Math"/>
                      </a:rPr>
                      <m:t>1=0</m:t>
                    </m:r>
                  </m:oMath>
                </a14:m>
                <a:endParaRPr lang="en-IN" dirty="0"/>
              </a:p>
              <a:p>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5</m:t>
                        </m:r>
                      </m:sub>
                    </m:sSub>
                    <m:r>
                      <a:rPr lang="en-US" i="1">
                        <a:latin typeface="Cambria Math"/>
                      </a:rPr>
                      <m:t>=0</m:t>
                    </m:r>
                    <m:r>
                      <a:rPr lang="en-US">
                        <a:latin typeface="Cambria Math"/>
                        <a:sym typeface="Symbol"/>
                      </a:rPr>
                      <m:t></m:t>
                    </m:r>
                    <m:r>
                      <a:rPr lang="en-US">
                        <a:latin typeface="Cambria Math"/>
                      </a:rPr>
                      <m:t>0=0</m:t>
                    </m:r>
                  </m:oMath>
                </a14:m>
                <a:endParaRPr lang="en-IN" dirty="0"/>
              </a:p>
              <a:p>
                <a14:m>
                  <m:oMath xmlns:m="http://schemas.openxmlformats.org/officeDocument/2006/math">
                    <m:sSub>
                      <m:sSubPr>
                        <m:ctrlPr>
                          <a:rPr lang="en-IN" i="1">
                            <a:latin typeface="Cambria Math"/>
                          </a:rPr>
                        </m:ctrlPr>
                      </m:sSubPr>
                      <m:e>
                        <m:r>
                          <a:rPr lang="en-US" i="1">
                            <a:latin typeface="Cambria Math"/>
                          </a:rPr>
                          <m:t>𝑏</m:t>
                        </m:r>
                      </m:e>
                      <m:sub>
                        <m:r>
                          <a:rPr lang="en-US" i="1">
                            <a:latin typeface="Cambria Math"/>
                          </a:rPr>
                          <m:t>6</m:t>
                        </m:r>
                      </m:sub>
                    </m:sSub>
                    <m:r>
                      <a:rPr lang="en-US" i="1">
                        <a:latin typeface="Cambria Math"/>
                      </a:rPr>
                      <m:t>=0</m:t>
                    </m:r>
                    <m:r>
                      <a:rPr lang="en-US">
                        <a:latin typeface="Cambria Math"/>
                        <a:sym typeface="Symbol"/>
                      </a:rPr>
                      <m:t></m:t>
                    </m:r>
                    <m:r>
                      <a:rPr lang="en-US">
                        <a:latin typeface="Cambria Math"/>
                      </a:rPr>
                      <m:t>1=1</m:t>
                    </m:r>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2695" b="-9299"/>
                </a:stretch>
              </a:blipFill>
            </p:spPr>
            <p:txBody>
              <a:bodyPr/>
              <a:lstStyle/>
              <a:p>
                <a:r>
                  <a:rPr lang="en-IN">
                    <a:noFill/>
                  </a:rPr>
                  <a:t> </a:t>
                </a:r>
              </a:p>
            </p:txBody>
          </p:sp>
        </mc:Fallback>
      </mc:AlternateContent>
    </p:spTree>
    <p:extLst>
      <p:ext uri="{BB962C8B-B14F-4D97-AF65-F5344CB8AC3E}">
        <p14:creationId xmlns:p14="http://schemas.microsoft.com/office/powerpoint/2010/main" val="3524096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Assume that θ</a:t>
            </a:r>
            <a:r>
              <a:rPr lang="en-US" baseline="-25000" dirty="0"/>
              <a:t>0</a:t>
            </a:r>
            <a:r>
              <a:rPr lang="en-US" dirty="0"/>
              <a:t>=0</a:t>
            </a:r>
            <a:r>
              <a:rPr lang="en-US" baseline="30000" dirty="0"/>
              <a:t>⸰</a:t>
            </a:r>
            <a:r>
              <a:rPr lang="en-US" dirty="0"/>
              <a:t>. The bit stream [ 0 0 1 0 1 1] is to be sent using π/4 DQPSK. The leftmost bits are first applied to the transmitter. Determine the phase of </a:t>
            </a:r>
            <a:r>
              <a:rPr lang="en-US" dirty="0" err="1"/>
              <a:t>θ</a:t>
            </a:r>
            <a:r>
              <a:rPr lang="en-US" baseline="-25000" dirty="0" err="1"/>
              <a:t>k</a:t>
            </a:r>
            <a:r>
              <a:rPr lang="en-US" dirty="0"/>
              <a:t> and the values of </a:t>
            </a:r>
            <a:r>
              <a:rPr lang="en-US" dirty="0" err="1"/>
              <a:t>I</a:t>
            </a:r>
            <a:r>
              <a:rPr lang="en-US" baseline="-25000" dirty="0" err="1"/>
              <a:t>k</a:t>
            </a:r>
            <a:r>
              <a:rPr lang="en-US" dirty="0"/>
              <a:t>, </a:t>
            </a:r>
            <a:r>
              <a:rPr lang="en-US" dirty="0" err="1"/>
              <a:t>Q</a:t>
            </a:r>
            <a:r>
              <a:rPr lang="en-US" baseline="-25000" dirty="0" err="1"/>
              <a:t>k</a:t>
            </a:r>
            <a:r>
              <a:rPr lang="en-US" dirty="0"/>
              <a:t> during transmission.</a:t>
            </a:r>
            <a:endParaRPr lang="en-IN" dirty="0"/>
          </a:p>
          <a:p>
            <a:endParaRPr lang="en-IN" dirty="0"/>
          </a:p>
        </p:txBody>
      </p:sp>
    </p:spTree>
    <p:extLst>
      <p:ext uri="{BB962C8B-B14F-4D97-AF65-F5344CB8AC3E}">
        <p14:creationId xmlns:p14="http://schemas.microsoft.com/office/powerpoint/2010/main" val="3275270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lvl="0"/>
            <a:r>
              <a:rPr lang="en-US" dirty="0"/>
              <a:t>Consider a system that uses coherent QPSK modulation and detection scheme with 20 us symbol period for communication. The channel has a coherence time of 10 </a:t>
            </a:r>
            <a:r>
              <a:rPr lang="en-US" dirty="0" err="1"/>
              <a:t>ms.</a:t>
            </a:r>
            <a:r>
              <a:rPr lang="en-US" dirty="0"/>
              <a:t> If 100 symbols are being used for the purpose of channel estimation find the data rate?</a:t>
            </a:r>
            <a:endParaRPr lang="en-IN" dirty="0"/>
          </a:p>
          <a:p>
            <a:pPr lvl="1"/>
            <a:r>
              <a:rPr lang="en-US" dirty="0"/>
              <a:t>160 kbps</a:t>
            </a:r>
            <a:endParaRPr lang="en-IN" dirty="0"/>
          </a:p>
          <a:p>
            <a:pPr lvl="1"/>
            <a:r>
              <a:rPr lang="en-US" dirty="0"/>
              <a:t>100 kbps</a:t>
            </a:r>
            <a:endParaRPr lang="en-IN" dirty="0"/>
          </a:p>
          <a:p>
            <a:pPr lvl="1"/>
            <a:r>
              <a:rPr lang="en-US" dirty="0"/>
              <a:t>80 kbps</a:t>
            </a:r>
            <a:endParaRPr lang="en-IN" dirty="0"/>
          </a:p>
          <a:p>
            <a:pPr lvl="1"/>
            <a:r>
              <a:rPr lang="en-US" dirty="0"/>
              <a:t>40 kbps</a:t>
            </a:r>
            <a:endParaRPr lang="en-IN" dirty="0"/>
          </a:p>
          <a:p>
            <a:endParaRPr lang="en-IN" dirty="0"/>
          </a:p>
        </p:txBody>
      </p:sp>
    </p:spTree>
    <p:extLst>
      <p:ext uri="{BB962C8B-B14F-4D97-AF65-F5344CB8AC3E}">
        <p14:creationId xmlns:p14="http://schemas.microsoft.com/office/powerpoint/2010/main" val="2378142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dirty="0"/>
              <a:t>Symbol period = 20us implies bandwidth = 50kHz</a:t>
            </a:r>
            <a:endParaRPr lang="en-IN" dirty="0"/>
          </a:p>
          <a:p>
            <a:r>
              <a:rPr lang="en-US" dirty="0"/>
              <a:t>Because of QPSK, total bit rate = 2*50 = 100kbps</a:t>
            </a:r>
            <a:endParaRPr lang="en-IN" dirty="0"/>
          </a:p>
          <a:p>
            <a:r>
              <a:rPr lang="en-US" dirty="0"/>
              <a:t> </a:t>
            </a:r>
            <a:endParaRPr lang="en-IN" dirty="0"/>
          </a:p>
          <a:p>
            <a:r>
              <a:rPr lang="en-US" dirty="0"/>
              <a:t>But every 10ms, 100 symbols (=200bits; because of QPSK) are being used for channel estimation and are unavailable for data transmission. </a:t>
            </a:r>
            <a:endParaRPr lang="en-IN" dirty="0"/>
          </a:p>
          <a:p>
            <a:r>
              <a:rPr lang="en-US" dirty="0"/>
              <a:t>So, </a:t>
            </a:r>
            <a:r>
              <a:rPr lang="en-US" dirty="0" smtClean="0"/>
              <a:t>200bits/10ms </a:t>
            </a:r>
            <a:r>
              <a:rPr lang="en-US" dirty="0"/>
              <a:t>= 20kbps is used for channel estimation. </a:t>
            </a:r>
            <a:endParaRPr lang="en-IN" dirty="0"/>
          </a:p>
          <a:p>
            <a:r>
              <a:rPr lang="en-US" dirty="0"/>
              <a:t> </a:t>
            </a:r>
            <a:endParaRPr lang="en-IN" dirty="0"/>
          </a:p>
          <a:p>
            <a:r>
              <a:rPr lang="en-US" dirty="0"/>
              <a:t>Data rate = 100kbps-20kbps = 80kbps</a:t>
            </a:r>
            <a:endParaRPr lang="en-IN" dirty="0"/>
          </a:p>
          <a:p>
            <a:r>
              <a:rPr lang="en-US" dirty="0"/>
              <a:t> </a:t>
            </a:r>
            <a:endParaRPr lang="en-IN" dirty="0"/>
          </a:p>
          <a:p>
            <a:endParaRPr lang="en-IN" dirty="0"/>
          </a:p>
        </p:txBody>
      </p:sp>
    </p:spTree>
    <p:extLst>
      <p:ext uri="{BB962C8B-B14F-4D97-AF65-F5344CB8AC3E}">
        <p14:creationId xmlns:p14="http://schemas.microsoft.com/office/powerpoint/2010/main" val="607703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smtClean="0"/>
                  <a:t>In QPSK, assuming </a:t>
                </a:r>
                <a14:m>
                  <m:oMath xmlns:m="http://schemas.openxmlformats.org/officeDocument/2006/math">
                    <m:sSub>
                      <m:sSubPr>
                        <m:ctrlPr>
                          <a:rPr lang="en-IN" i="1">
                            <a:latin typeface="Cambria Math"/>
                          </a:rPr>
                        </m:ctrlPr>
                      </m:sSubPr>
                      <m:e>
                        <m:r>
                          <a:rPr lang="en-US" i="1">
                            <a:latin typeface="Cambria Math"/>
                          </a:rPr>
                          <m:t>𝐸</m:t>
                        </m:r>
                      </m:e>
                      <m:sub>
                        <m:r>
                          <a:rPr lang="en-US" i="1">
                            <a:latin typeface="Cambria Math"/>
                          </a:rPr>
                          <m:t>𝑏</m:t>
                        </m:r>
                      </m:sub>
                    </m:sSub>
                    <m:r>
                      <a:rPr lang="en-US" i="1">
                        <a:latin typeface="Cambria Math"/>
                      </a:rPr>
                      <m:t>/</m:t>
                    </m:r>
                    <m:sSub>
                      <m:sSubPr>
                        <m:ctrlPr>
                          <a:rPr lang="en-IN" i="1">
                            <a:latin typeface="Cambria Math"/>
                          </a:rPr>
                        </m:ctrlPr>
                      </m:sSubPr>
                      <m:e>
                        <m:r>
                          <a:rPr lang="en-US" i="1">
                            <a:latin typeface="Cambria Math"/>
                          </a:rPr>
                          <m:t>𝑁</m:t>
                        </m:r>
                      </m:e>
                      <m:sub>
                        <m:r>
                          <a:rPr lang="en-US" i="1">
                            <a:latin typeface="Cambria Math"/>
                          </a:rPr>
                          <m:t>0</m:t>
                        </m:r>
                      </m:sub>
                    </m:sSub>
                  </m:oMath>
                </a14:m>
                <a:r>
                  <a:rPr lang="en-US" dirty="0">
                    <a:effectLst/>
                  </a:rPr>
                  <a:t>=8dB, evaluate </a:t>
                </a:r>
                <a14:m>
                  <m:oMath xmlns:m="http://schemas.openxmlformats.org/officeDocument/2006/math">
                    <m:sSub>
                      <m:sSubPr>
                        <m:ctrlPr>
                          <a:rPr lang="en-IN" i="1">
                            <a:latin typeface="Cambria Math"/>
                          </a:rPr>
                        </m:ctrlPr>
                      </m:sSubPr>
                      <m:e>
                        <m:r>
                          <a:rPr lang="en-US" i="1">
                            <a:latin typeface="Cambria Math"/>
                          </a:rPr>
                          <m:t>𝑃</m:t>
                        </m:r>
                      </m:e>
                      <m:sub>
                        <m:r>
                          <a:rPr lang="en-US" i="1">
                            <a:latin typeface="Cambria Math"/>
                          </a:rPr>
                          <m:t>𝑏</m:t>
                        </m:r>
                      </m:sub>
                    </m:sSub>
                  </m:oMath>
                </a14:m>
                <a:r>
                  <a:rPr lang="en-US" dirty="0">
                    <a:effectLst/>
                  </a:rPr>
                  <a:t> (BER) using exact expression.</a:t>
                </a:r>
                <a:endParaRPr lang="en-IN" dirty="0">
                  <a:effectLst/>
                </a:endParaRPr>
              </a:p>
              <a:p>
                <a:pPr marL="457200" lvl="1" indent="0">
                  <a:buNone/>
                </a:pPr>
                <a:r>
                  <a:rPr lang="en-US" dirty="0" smtClean="0"/>
                  <a:t>a)</a:t>
                </a:r>
                <a14:m>
                  <m:oMath xmlns:m="http://schemas.openxmlformats.org/officeDocument/2006/math">
                    <m:r>
                      <a:rPr lang="en-US" i="1">
                        <a:latin typeface="Cambria Math"/>
                      </a:rPr>
                      <m:t>3.17×</m:t>
                    </m:r>
                    <m:sSup>
                      <m:sSupPr>
                        <m:ctrlPr>
                          <a:rPr lang="en-IN" i="1">
                            <a:latin typeface="Cambria Math"/>
                          </a:rPr>
                        </m:ctrlPr>
                      </m:sSupPr>
                      <m:e>
                        <m:r>
                          <a:rPr lang="en-US" i="1">
                            <a:latin typeface="Cambria Math"/>
                          </a:rPr>
                          <m:t>10</m:t>
                        </m:r>
                      </m:e>
                      <m:sup>
                        <m:r>
                          <a:rPr lang="en-US" i="1">
                            <a:latin typeface="Cambria Math"/>
                          </a:rPr>
                          <m:t>−5</m:t>
                        </m:r>
                      </m:sup>
                    </m:sSup>
                  </m:oMath>
                </a14:m>
                <a:endParaRPr lang="en-IN" dirty="0">
                  <a:effectLst/>
                </a:endParaRPr>
              </a:p>
              <a:p>
                <a:pPr marL="457200" lvl="1" indent="0">
                  <a:buNone/>
                </a:pPr>
                <a:r>
                  <a:rPr lang="en-US" dirty="0" smtClean="0"/>
                  <a:t>b) </a:t>
                </a:r>
                <a14:m>
                  <m:oMath xmlns:m="http://schemas.openxmlformats.org/officeDocument/2006/math">
                    <m:r>
                      <a:rPr lang="en-US" i="1">
                        <a:latin typeface="Cambria Math"/>
                      </a:rPr>
                      <m:t>1.92×</m:t>
                    </m:r>
                    <m:sSup>
                      <m:sSupPr>
                        <m:ctrlPr>
                          <a:rPr lang="en-IN" i="1">
                            <a:latin typeface="Cambria Math"/>
                          </a:rPr>
                        </m:ctrlPr>
                      </m:sSupPr>
                      <m:e>
                        <m:r>
                          <a:rPr lang="en-US" i="1">
                            <a:latin typeface="Cambria Math"/>
                          </a:rPr>
                          <m:t>10</m:t>
                        </m:r>
                      </m:e>
                      <m:sup>
                        <m:r>
                          <a:rPr lang="en-US" i="1">
                            <a:latin typeface="Cambria Math"/>
                          </a:rPr>
                          <m:t>−4</m:t>
                        </m:r>
                      </m:sup>
                    </m:sSup>
                  </m:oMath>
                </a14:m>
                <a:endParaRPr lang="en-IN" dirty="0" smtClean="0"/>
              </a:p>
              <a:p>
                <a:pPr marL="457200" lvl="1" indent="0">
                  <a:buNone/>
                </a:pPr>
                <a:r>
                  <a:rPr lang="en-IN" dirty="0" smtClean="0">
                    <a:effectLst/>
                  </a:rPr>
                  <a:t>c) </a:t>
                </a:r>
                <a14:m>
                  <m:oMath xmlns:m="http://schemas.openxmlformats.org/officeDocument/2006/math">
                    <m:r>
                      <a:rPr lang="en-US">
                        <a:latin typeface="Cambria Math"/>
                      </a:rPr>
                      <m:t>2.87×</m:t>
                    </m:r>
                    <m:sSup>
                      <m:sSupPr>
                        <m:ctrlPr>
                          <a:rPr lang="en-IN" i="1">
                            <a:latin typeface="Cambria Math"/>
                          </a:rPr>
                        </m:ctrlPr>
                      </m:sSupPr>
                      <m:e>
                        <m:r>
                          <a:rPr lang="en-US">
                            <a:latin typeface="Cambria Math"/>
                          </a:rPr>
                          <m:t>10</m:t>
                        </m:r>
                      </m:e>
                      <m:sup>
                        <m:r>
                          <a:rPr lang="en-US" i="1">
                            <a:latin typeface="Cambria Math"/>
                          </a:rPr>
                          <m:t>−</m:t>
                        </m:r>
                        <m:r>
                          <a:rPr lang="en-US">
                            <a:latin typeface="Cambria Math"/>
                          </a:rPr>
                          <m:t>7</m:t>
                        </m:r>
                      </m:sup>
                    </m:sSup>
                  </m:oMath>
                </a14:m>
                <a:endParaRPr lang="en-IN" dirty="0" smtClean="0"/>
              </a:p>
              <a:p>
                <a:pPr marL="457200" lvl="1" indent="0">
                  <a:buNone/>
                </a:pPr>
                <a:r>
                  <a:rPr lang="en-IN" dirty="0" smtClean="0">
                    <a:effectLst/>
                  </a:rPr>
                  <a:t>d) </a:t>
                </a:r>
                <a14:m>
                  <m:oMath xmlns:m="http://schemas.openxmlformats.org/officeDocument/2006/math">
                    <m:r>
                      <a:rPr lang="en-US" i="1">
                        <a:latin typeface="Cambria Math"/>
                      </a:rPr>
                      <m:t>8.16×</m:t>
                    </m:r>
                    <m:sSup>
                      <m:sSupPr>
                        <m:ctrlPr>
                          <a:rPr lang="en-IN" sz="6600" i="1">
                            <a:latin typeface="Cambria Math"/>
                          </a:rPr>
                        </m:ctrlPr>
                      </m:sSupPr>
                      <m:e>
                        <m:r>
                          <a:rPr lang="en-US" i="1">
                            <a:latin typeface="Cambria Math"/>
                          </a:rPr>
                          <m:t>10</m:t>
                        </m:r>
                      </m:e>
                      <m:sup>
                        <m:r>
                          <a:rPr lang="en-US" i="1">
                            <a:latin typeface="Cambria Math"/>
                          </a:rPr>
                          <m:t>−4</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617"/>
                </a:stretch>
              </a:blipFill>
            </p:spPr>
            <p:txBody>
              <a:bodyPr/>
              <a:lstStyle/>
              <a:p>
                <a:r>
                  <a:rPr lang="en-IN">
                    <a:noFill/>
                  </a:rPr>
                  <a:t> </a:t>
                </a:r>
              </a:p>
            </p:txBody>
          </p:sp>
        </mc:Fallback>
      </mc:AlternateContent>
    </p:spTree>
    <p:extLst>
      <p:ext uri="{BB962C8B-B14F-4D97-AF65-F5344CB8AC3E}">
        <p14:creationId xmlns:p14="http://schemas.microsoft.com/office/powerpoint/2010/main" val="2399185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Assuming Grey coding, BER for QPSK is given as,</a:t>
                </a:r>
                <a:endParaRPr lang="en-IN" dirty="0"/>
              </a:p>
              <a:p>
                <a14:m>
                  <m:oMath xmlns:m="http://schemas.openxmlformats.org/officeDocument/2006/math">
                    <m:r>
                      <a:rPr lang="en-US" i="1">
                        <a:latin typeface="Cambria Math"/>
                      </a:rPr>
                      <m:t>𝐵𝐸𝑅</m:t>
                    </m:r>
                    <m:r>
                      <a:rPr lang="en-US" i="1">
                        <a:latin typeface="Cambria Math"/>
                      </a:rPr>
                      <m:t>=</m:t>
                    </m:r>
                    <m:r>
                      <a:rPr lang="en-US" i="1">
                        <a:latin typeface="Cambria Math"/>
                      </a:rPr>
                      <m:t>𝑄</m:t>
                    </m:r>
                    <m:d>
                      <m:dPr>
                        <m:ctrlPr>
                          <a:rPr lang="en-IN" i="1">
                            <a:latin typeface="Cambria Math"/>
                          </a:rPr>
                        </m:ctrlPr>
                      </m:dPr>
                      <m:e>
                        <m:rad>
                          <m:radPr>
                            <m:degHide m:val="on"/>
                            <m:ctrlPr>
                              <a:rPr lang="en-IN" i="1">
                                <a:latin typeface="Cambria Math"/>
                              </a:rPr>
                            </m:ctrlPr>
                          </m:radPr>
                          <m:deg/>
                          <m:e>
                            <m:f>
                              <m:fPr>
                                <m:ctrlPr>
                                  <a:rPr lang="en-IN" i="1">
                                    <a:latin typeface="Cambria Math"/>
                                  </a:rPr>
                                </m:ctrlPr>
                              </m:fPr>
                              <m:num>
                                <m:r>
                                  <a:rPr lang="en-US" i="1">
                                    <a:latin typeface="Cambria Math"/>
                                  </a:rPr>
                                  <m:t>2</m:t>
                                </m:r>
                                <m:sSub>
                                  <m:sSubPr>
                                    <m:ctrlPr>
                                      <a:rPr lang="en-IN" i="1">
                                        <a:latin typeface="Cambria Math"/>
                                      </a:rPr>
                                    </m:ctrlPr>
                                  </m:sSubPr>
                                  <m:e>
                                    <m:r>
                                      <a:rPr lang="en-US" i="1">
                                        <a:latin typeface="Cambria Math"/>
                                      </a:rPr>
                                      <m:t>𝐸</m:t>
                                    </m:r>
                                  </m:e>
                                  <m:sub>
                                    <m:r>
                                      <a:rPr lang="en-US" i="1">
                                        <a:latin typeface="Cambria Math"/>
                                      </a:rPr>
                                      <m:t>𝑏</m:t>
                                    </m:r>
                                  </m:sub>
                                </m:sSub>
                              </m:num>
                              <m:den>
                                <m:sSub>
                                  <m:sSubPr>
                                    <m:ctrlPr>
                                      <a:rPr lang="en-IN" i="1">
                                        <a:latin typeface="Cambria Math"/>
                                      </a:rPr>
                                    </m:ctrlPr>
                                  </m:sSubPr>
                                  <m:e>
                                    <m:r>
                                      <a:rPr lang="en-US" i="1">
                                        <a:latin typeface="Cambria Math"/>
                                      </a:rPr>
                                      <m:t>𝑁</m:t>
                                    </m:r>
                                  </m:e>
                                  <m:sub>
                                    <m:r>
                                      <a:rPr lang="en-US" i="1">
                                        <a:latin typeface="Cambria Math"/>
                                      </a:rPr>
                                      <m:t>0</m:t>
                                    </m:r>
                                  </m:sub>
                                </m:sSub>
                              </m:den>
                            </m:f>
                          </m:e>
                        </m:rad>
                      </m:e>
                    </m:d>
                    <m:r>
                      <a:rPr lang="en-US" i="1">
                        <a:latin typeface="Cambria Math"/>
                      </a:rPr>
                      <m:t>=</m:t>
                    </m:r>
                    <m:r>
                      <a:rPr lang="en-US" i="1">
                        <a:latin typeface="Cambria Math"/>
                      </a:rPr>
                      <m:t>𝑄</m:t>
                    </m:r>
                    <m:d>
                      <m:dPr>
                        <m:ctrlPr>
                          <a:rPr lang="en-IN" i="1">
                            <a:latin typeface="Cambria Math"/>
                          </a:rPr>
                        </m:ctrlPr>
                      </m:dPr>
                      <m:e>
                        <m:rad>
                          <m:radPr>
                            <m:degHide m:val="on"/>
                            <m:ctrlPr>
                              <a:rPr lang="en-IN" i="1">
                                <a:latin typeface="Cambria Math"/>
                              </a:rPr>
                            </m:ctrlPr>
                          </m:radPr>
                          <m:deg/>
                          <m:e>
                            <m:r>
                              <a:rPr lang="en-US" i="1">
                                <a:latin typeface="Cambria Math"/>
                              </a:rPr>
                              <m:t>2∗</m:t>
                            </m:r>
                            <m:sSup>
                              <m:sSupPr>
                                <m:ctrlPr>
                                  <a:rPr lang="en-IN" i="1">
                                    <a:latin typeface="Cambria Math"/>
                                  </a:rPr>
                                </m:ctrlPr>
                              </m:sSupPr>
                              <m:e>
                                <m:r>
                                  <a:rPr lang="en-US" i="1">
                                    <a:latin typeface="Cambria Math"/>
                                  </a:rPr>
                                  <m:t>10</m:t>
                                </m:r>
                              </m:e>
                              <m:sup>
                                <m:r>
                                  <a:rPr lang="en-US" i="1">
                                    <a:latin typeface="Cambria Math"/>
                                  </a:rPr>
                                  <m:t>0.8</m:t>
                                </m:r>
                              </m:sup>
                            </m:sSup>
                          </m:e>
                        </m:rad>
                      </m:e>
                    </m:d>
                    <m:r>
                      <a:rPr lang="en-US" i="1">
                        <a:latin typeface="Cambria Math"/>
                      </a:rPr>
                      <m:t>=1.9×</m:t>
                    </m:r>
                    <m:sSup>
                      <m:sSupPr>
                        <m:ctrlPr>
                          <a:rPr lang="en-IN" i="1">
                            <a:latin typeface="Cambria Math"/>
                          </a:rPr>
                        </m:ctrlPr>
                      </m:sSupPr>
                      <m:e>
                        <m:r>
                          <a:rPr lang="en-US" i="1">
                            <a:latin typeface="Cambria Math"/>
                          </a:rPr>
                          <m:t>10</m:t>
                        </m:r>
                      </m:e>
                      <m:sup>
                        <m:r>
                          <a:rPr lang="en-US" i="1">
                            <a:latin typeface="Cambria Math"/>
                          </a:rPr>
                          <m:t>−4</m:t>
                        </m:r>
                      </m:sup>
                    </m:sSup>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IN">
                    <a:noFill/>
                  </a:rPr>
                  <a:t> </a:t>
                </a:r>
              </a:p>
            </p:txBody>
          </p:sp>
        </mc:Fallback>
      </mc:AlternateContent>
    </p:spTree>
    <p:extLst>
      <p:ext uri="{BB962C8B-B14F-4D97-AF65-F5344CB8AC3E}">
        <p14:creationId xmlns:p14="http://schemas.microsoft.com/office/powerpoint/2010/main" val="305956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6633"/>
          <a:stretch/>
        </p:blipFill>
        <p:spPr bwMode="auto">
          <a:xfrm>
            <a:off x="683568" y="548680"/>
            <a:ext cx="6858000" cy="27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40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lide8"/>
          <p:cNvPicPr>
            <a:picLocks noChangeAspect="1" noChangeArrowheads="1"/>
          </p:cNvPicPr>
          <p:nvPr/>
        </p:nvPicPr>
        <p:blipFill rotWithShape="1">
          <a:blip r:embed="rId2">
            <a:extLst>
              <a:ext uri="{28A0092B-C50C-407E-A947-70E740481C1C}">
                <a14:useLocalDpi xmlns:a14="http://schemas.microsoft.com/office/drawing/2010/main" val="0"/>
              </a:ext>
            </a:extLst>
          </a:blip>
          <a:srcRect b="5729"/>
          <a:stretch/>
        </p:blipFill>
        <p:spPr bwMode="auto">
          <a:xfrm>
            <a:off x="467544" y="404664"/>
            <a:ext cx="6858000" cy="484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4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35"/>
          <a:stretch/>
        </p:blipFill>
        <p:spPr bwMode="auto">
          <a:xfrm>
            <a:off x="1143000" y="858838"/>
            <a:ext cx="6858000" cy="486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528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143000" y="858838"/>
            <a:ext cx="6858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lide27"/>
          <p:cNvPicPr>
            <a:picLocks noChangeAspect="1" noChangeArrowheads="1"/>
          </p:cNvPicPr>
          <p:nvPr/>
        </p:nvPicPr>
        <p:blipFill rotWithShape="1">
          <a:blip r:embed="rId2">
            <a:extLst>
              <a:ext uri="{28A0092B-C50C-407E-A947-70E740481C1C}">
                <a14:useLocalDpi xmlns:a14="http://schemas.microsoft.com/office/drawing/2010/main" val="0"/>
              </a:ext>
            </a:extLst>
          </a:blip>
          <a:srcRect t="9239" b="4555"/>
          <a:stretch/>
        </p:blipFill>
        <p:spPr bwMode="auto">
          <a:xfrm>
            <a:off x="755576" y="1628800"/>
            <a:ext cx="6858000" cy="4433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03848" y="260648"/>
            <a:ext cx="4351704" cy="954107"/>
          </a:xfrm>
          <a:prstGeom prst="rect">
            <a:avLst/>
          </a:prstGeom>
          <a:noFill/>
        </p:spPr>
        <p:txBody>
          <a:bodyPr wrap="none" rtlCol="0">
            <a:spAutoFit/>
          </a:bodyPr>
          <a:lstStyle/>
          <a:p>
            <a:r>
              <a:rPr lang="en-IN" sz="2800" dirty="0" smtClean="0">
                <a:solidFill>
                  <a:srgbClr val="0000FF"/>
                </a:solidFill>
              </a:rPr>
              <a:t>Minimum Shift Keying (MSK)</a:t>
            </a:r>
          </a:p>
          <a:p>
            <a:r>
              <a:rPr lang="en-IN" sz="2800" dirty="0">
                <a:solidFill>
                  <a:srgbClr val="0000FF"/>
                </a:solidFill>
              </a:rPr>
              <a:t> </a:t>
            </a:r>
            <a:r>
              <a:rPr lang="en-IN" sz="2800" dirty="0" smtClean="0">
                <a:solidFill>
                  <a:srgbClr val="0000FF"/>
                </a:solidFill>
              </a:rPr>
              <a:t>                 </a:t>
            </a:r>
            <a:r>
              <a:rPr lang="en-IN" sz="2000" dirty="0" smtClean="0">
                <a:solidFill>
                  <a:srgbClr val="9900FF"/>
                </a:solidFill>
              </a:rPr>
              <a:t>also called as Fast FSK</a:t>
            </a:r>
            <a:endParaRPr lang="en-IN" sz="2800" dirty="0">
              <a:solidFill>
                <a:srgbClr val="0000FF"/>
              </a:solidFill>
            </a:endParaRPr>
          </a:p>
        </p:txBody>
      </p:sp>
    </p:spTree>
    <p:extLst>
      <p:ext uri="{BB962C8B-B14F-4D97-AF65-F5344CB8AC3E}">
        <p14:creationId xmlns:p14="http://schemas.microsoft.com/office/powerpoint/2010/main" val="4113653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lide28"/>
          <p:cNvPicPr>
            <a:picLocks noChangeAspect="1" noChangeArrowheads="1"/>
          </p:cNvPicPr>
          <p:nvPr/>
        </p:nvPicPr>
        <p:blipFill rotWithShape="1">
          <a:blip r:embed="rId2">
            <a:extLst>
              <a:ext uri="{28A0092B-C50C-407E-A947-70E740481C1C}">
                <a14:useLocalDpi xmlns:a14="http://schemas.microsoft.com/office/drawing/2010/main" val="0"/>
              </a:ext>
            </a:extLst>
          </a:blip>
          <a:srcRect b="9484"/>
          <a:stretch/>
        </p:blipFill>
        <p:spPr bwMode="auto">
          <a:xfrm>
            <a:off x="467544" y="692696"/>
            <a:ext cx="6858000" cy="465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975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653</Words>
  <Application>Microsoft Office PowerPoint</Application>
  <PresentationFormat>On-screen Show (4:3)</PresentationFormat>
  <Paragraphs>84</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Constant envelope modulation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MSK sigificance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Differential PSK encoding (DPSK)</vt:lpstr>
      <vt:lpstr>DPSK transmitter</vt:lpstr>
      <vt:lpstr>DPSK receiver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Minimum Shift Keying</dc:title>
  <dc:creator>Indhu</dc:creator>
  <cp:lastModifiedBy>CF Lab</cp:lastModifiedBy>
  <cp:revision>25</cp:revision>
  <dcterms:created xsi:type="dcterms:W3CDTF">2023-08-25T16:14:28Z</dcterms:created>
  <dcterms:modified xsi:type="dcterms:W3CDTF">2024-08-27T06:28:51Z</dcterms:modified>
</cp:coreProperties>
</file>